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handoutMasterIdLst>
    <p:handoutMasterId r:id="rId4"/>
  </p:handoutMasterIdLst>
  <p:sldIdLst>
    <p:sldId id="256" r:id="rId2"/>
  </p:sldIdLst>
  <p:sldSz cx="21374100" cy="302895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BD3A"/>
    <a:srgbClr val="E6E1EA"/>
    <a:srgbClr val="B0A0BD"/>
    <a:srgbClr val="D5E0B4"/>
    <a:srgbClr val="F3D9FA"/>
    <a:srgbClr val="F6C7FF"/>
    <a:srgbClr val="FFF2CC"/>
    <a:srgbClr val="B1F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64CC49-5FDE-694A-B61D-9BEE4602678F}" v="126" dt="2022-09-21T00:50:41.9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handoutMaster" Target="handoutMasters/handoutMaster1.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e Liu" userId="S::liuj100@cardiff.ac.uk::c7be89d9-7371-4016-85cd-72a17ffcac21" providerId="AD" clId="Web-{8364CC49-5FDE-694A-B61D-9BEE4602678F}"/>
    <pc:docChg chg="modSld">
      <pc:chgData name="Joe Liu" userId="S::liuj100@cardiff.ac.uk::c7be89d9-7371-4016-85cd-72a17ffcac21" providerId="AD" clId="Web-{8364CC49-5FDE-694A-B61D-9BEE4602678F}" dt="2022-09-21T00:50:41.982" v="70" actId="14100"/>
      <pc:docMkLst>
        <pc:docMk/>
      </pc:docMkLst>
      <pc:sldChg chg="addSp delSp modSp">
        <pc:chgData name="Joe Liu" userId="S::liuj100@cardiff.ac.uk::c7be89d9-7371-4016-85cd-72a17ffcac21" providerId="AD" clId="Web-{8364CC49-5FDE-694A-B61D-9BEE4602678F}" dt="2022-09-21T00:50:41.982" v="70" actId="14100"/>
        <pc:sldMkLst>
          <pc:docMk/>
          <pc:sldMk cId="0" sldId="256"/>
        </pc:sldMkLst>
        <pc:spChg chg="mod">
          <ac:chgData name="Joe Liu" userId="S::liuj100@cardiff.ac.uk::c7be89d9-7371-4016-85cd-72a17ffcac21" providerId="AD" clId="Web-{8364CC49-5FDE-694A-B61D-9BEE4602678F}" dt="2022-09-21T00:48:21.333" v="61" actId="14100"/>
          <ac:spMkLst>
            <pc:docMk/>
            <pc:sldMk cId="0" sldId="256"/>
            <ac:spMk id="5" creationId="{00000000-0000-0000-0000-000000000000}"/>
          </ac:spMkLst>
        </pc:spChg>
        <pc:spChg chg="mod">
          <ac:chgData name="Joe Liu" userId="S::liuj100@cardiff.ac.uk::c7be89d9-7371-4016-85cd-72a17ffcac21" providerId="AD" clId="Web-{8364CC49-5FDE-694A-B61D-9BEE4602678F}" dt="2022-09-21T00:36:05.754" v="21" actId="20577"/>
          <ac:spMkLst>
            <pc:docMk/>
            <pc:sldMk cId="0" sldId="256"/>
            <ac:spMk id="19" creationId="{00000000-0000-0000-0000-000000000000}"/>
          </ac:spMkLst>
        </pc:spChg>
        <pc:spChg chg="mod">
          <ac:chgData name="Joe Liu" userId="S::liuj100@cardiff.ac.uk::c7be89d9-7371-4016-85cd-72a17ffcac21" providerId="AD" clId="Web-{8364CC49-5FDE-694A-B61D-9BEE4602678F}" dt="2022-09-21T00:49:05.635" v="67" actId="14100"/>
          <ac:spMkLst>
            <pc:docMk/>
            <pc:sldMk cId="0" sldId="256"/>
            <ac:spMk id="30" creationId="{00000000-0000-0000-0000-000000000000}"/>
          </ac:spMkLst>
        </pc:spChg>
        <pc:spChg chg="mod">
          <ac:chgData name="Joe Liu" userId="S::liuj100@cardiff.ac.uk::c7be89d9-7371-4016-85cd-72a17ffcac21" providerId="AD" clId="Web-{8364CC49-5FDE-694A-B61D-9BEE4602678F}" dt="2022-09-21T00:50:08.184" v="68" actId="14100"/>
          <ac:spMkLst>
            <pc:docMk/>
            <pc:sldMk cId="0" sldId="256"/>
            <ac:spMk id="38" creationId="{00000000-0000-0000-0000-000000000000}"/>
          </ac:spMkLst>
        </pc:spChg>
        <pc:spChg chg="mod">
          <ac:chgData name="Joe Liu" userId="S::liuj100@cardiff.ac.uk::c7be89d9-7371-4016-85cd-72a17ffcac21" providerId="AD" clId="Web-{8364CC49-5FDE-694A-B61D-9BEE4602678F}" dt="2022-09-21T00:34:12.312" v="5" actId="20577"/>
          <ac:spMkLst>
            <pc:docMk/>
            <pc:sldMk cId="0" sldId="256"/>
            <ac:spMk id="42" creationId="{00000000-0000-0000-0000-000000000000}"/>
          </ac:spMkLst>
        </pc:spChg>
        <pc:spChg chg="mod">
          <ac:chgData name="Joe Liu" userId="S::liuj100@cardiff.ac.uk::c7be89d9-7371-4016-85cd-72a17ffcac21" providerId="AD" clId="Web-{8364CC49-5FDE-694A-B61D-9BEE4602678F}" dt="2022-09-21T00:50:41.982" v="70" actId="14100"/>
          <ac:spMkLst>
            <pc:docMk/>
            <pc:sldMk cId="0" sldId="256"/>
            <ac:spMk id="45" creationId="{00000000-0000-0000-0000-000000000000}"/>
          </ac:spMkLst>
        </pc:spChg>
        <pc:spChg chg="mod">
          <ac:chgData name="Joe Liu" userId="S::liuj100@cardiff.ac.uk::c7be89d9-7371-4016-85cd-72a17ffcac21" providerId="AD" clId="Web-{8364CC49-5FDE-694A-B61D-9BEE4602678F}" dt="2022-09-21T00:48:36.837" v="63" actId="1076"/>
          <ac:spMkLst>
            <pc:docMk/>
            <pc:sldMk cId="0" sldId="256"/>
            <ac:spMk id="51" creationId="{00000000-0000-0000-0000-000000000000}"/>
          </ac:spMkLst>
        </pc:spChg>
        <pc:spChg chg="mod">
          <ac:chgData name="Joe Liu" userId="S::liuj100@cardiff.ac.uk::c7be89d9-7371-4016-85cd-72a17ffcac21" providerId="AD" clId="Web-{8364CC49-5FDE-694A-B61D-9BEE4602678F}" dt="2022-09-21T00:34:26.188" v="7" actId="20577"/>
          <ac:spMkLst>
            <pc:docMk/>
            <pc:sldMk cId="0" sldId="256"/>
            <ac:spMk id="59" creationId="{00000000-0000-0000-0000-000000000000}"/>
          </ac:spMkLst>
        </pc:spChg>
        <pc:spChg chg="add del mod">
          <ac:chgData name="Joe Liu" userId="S::liuj100@cardiff.ac.uk::c7be89d9-7371-4016-85cd-72a17ffcac21" providerId="AD" clId="Web-{8364CC49-5FDE-694A-B61D-9BEE4602678F}" dt="2022-09-21T00:36:32.536" v="25" actId="20577"/>
          <ac:spMkLst>
            <pc:docMk/>
            <pc:sldMk cId="0" sldId="256"/>
            <ac:spMk id="67" creationId="{00000000-0000-0000-0000-000000000000}"/>
          </ac:spMkLst>
        </pc:spChg>
        <pc:spChg chg="mod">
          <ac:chgData name="Joe Liu" userId="S::liuj100@cardiff.ac.uk::c7be89d9-7371-4016-85cd-72a17ffcac21" providerId="AD" clId="Web-{8364CC49-5FDE-694A-B61D-9BEE4602678F}" dt="2022-09-21T00:48:59.072" v="66" actId="14100"/>
          <ac:spMkLst>
            <pc:docMk/>
            <pc:sldMk cId="0" sldId="256"/>
            <ac:spMk id="70" creationId="{00000000-0000-0000-0000-000000000000}"/>
          </ac:spMkLst>
        </pc:spChg>
        <pc:spChg chg="mod">
          <ac:chgData name="Joe Liu" userId="S::liuj100@cardiff.ac.uk::c7be89d9-7371-4016-85cd-72a17ffcac21" providerId="AD" clId="Web-{8364CC49-5FDE-694A-B61D-9BEE4602678F}" dt="2022-09-21T00:48:51.587" v="65" actId="14100"/>
          <ac:spMkLst>
            <pc:docMk/>
            <pc:sldMk cId="0" sldId="256"/>
            <ac:spMk id="71" creationId="{00000000-0000-0000-0000-000000000000}"/>
          </ac:spMkLst>
        </pc:spChg>
        <pc:spChg chg="mod">
          <ac:chgData name="Joe Liu" userId="S::liuj100@cardiff.ac.uk::c7be89d9-7371-4016-85cd-72a17ffcac21" providerId="AD" clId="Web-{8364CC49-5FDE-694A-B61D-9BEE4602678F}" dt="2022-09-21T00:34:43.126" v="9" actId="20577"/>
          <ac:spMkLst>
            <pc:docMk/>
            <pc:sldMk cId="0" sldId="256"/>
            <ac:spMk id="76" creationId="{00000000-0000-0000-0000-000000000000}"/>
          </ac:spMkLst>
        </pc:spChg>
        <pc:spChg chg="mod">
          <ac:chgData name="Joe Liu" userId="S::liuj100@cardiff.ac.uk::c7be89d9-7371-4016-85cd-72a17ffcac21" providerId="AD" clId="Web-{8364CC49-5FDE-694A-B61D-9BEE4602678F}" dt="2022-09-21T00:38:25.024" v="34" actId="20577"/>
          <ac:spMkLst>
            <pc:docMk/>
            <pc:sldMk cId="0" sldId="256"/>
            <ac:spMk id="81" creationId="{00000000-0000-0000-0000-000000000000}"/>
          </ac:spMkLst>
        </pc:spChg>
        <pc:spChg chg="mod">
          <ac:chgData name="Joe Liu" userId="S::liuj100@cardiff.ac.uk::c7be89d9-7371-4016-85cd-72a17ffcac21" providerId="AD" clId="Web-{8364CC49-5FDE-694A-B61D-9BEE4602678F}" dt="2022-09-21T00:42:03.083" v="56" actId="20577"/>
          <ac:spMkLst>
            <pc:docMk/>
            <pc:sldMk cId="0" sldId="256"/>
            <ac:spMk id="85" creationId="{00000000-0000-0000-0000-000000000000}"/>
          </ac:spMkLst>
        </pc:spChg>
        <pc:picChg chg="mod">
          <ac:chgData name="Joe Liu" userId="S::liuj100@cardiff.ac.uk::c7be89d9-7371-4016-85cd-72a17ffcac21" providerId="AD" clId="Web-{8364CC49-5FDE-694A-B61D-9BEE4602678F}" dt="2022-09-21T00:42:10.052" v="58" actId="1076"/>
          <ac:picMkLst>
            <pc:docMk/>
            <pc:sldMk cId="0" sldId="256"/>
            <ac:picMk id="83" creationId="{00000000-0000-0000-0000-00000000000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9/20/2022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1E2CA3-89F6-4343-8613-F58A21CDD265}" type="datetimeFigureOut">
              <a:rPr lang="en-US"/>
              <a:t>9/20/2022</a:t>
            </a:fld>
            <a:endParaRPr lang="en-US"/>
          </a:p>
        </p:txBody>
      </p:sp>
      <p:sp>
        <p:nvSpPr>
          <p:cNvPr id="4" name="Slide Image Placeholder 3"/>
          <p:cNvSpPr>
            <a:spLocks noGrp="1" noRot="1" noChangeAspect="1"/>
          </p:cNvSpPr>
          <p:nvPr>
            <p:ph type="sldImg" idx="2"/>
          </p:nvPr>
        </p:nvSpPr>
        <p:spPr>
          <a:xfrm>
            <a:off x="2339975" y="1143000"/>
            <a:ext cx="21780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028DB7-BA45-4BA7-8130-E04FB454E59F}" type="slidenum">
              <a:r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Don’t try to include too much information from your Reflective Report in your poster. You don’t need to cover all of your achievements and skills. Instead focus on those achievements and skills that are particularly interesting or significant or those where you made most progress. Don’t try to clutter your poster with too much text. Images from your placement can also add interest but make sure you have permission from your employer to use them in your poster.</a:t>
            </a:r>
          </a:p>
          <a:p>
            <a:endParaRPr lang="en-US">
              <a:cs typeface="Calibri" panose="020F0502020204030204"/>
            </a:endParaRPr>
          </a:p>
          <a:p>
            <a:r>
              <a:rPr lang="en-US">
                <a:cs typeface="Calibri" panose="020F0502020204030204"/>
              </a:rPr>
              <a:t>Make the poster </a:t>
            </a:r>
            <a:r>
              <a:rPr lang="en-US"/>
              <a:t>with</a:t>
            </a:r>
            <a:br>
              <a:rPr lang="en-US">
                <a:cs typeface="+mn-lt"/>
              </a:rPr>
            </a:br>
            <a:r>
              <a:rPr lang="en-US"/>
              <a:t>1: professional writing style so that all the content is textually correct and clear to the target audience.</a:t>
            </a:r>
            <a:endParaRPr lang="en-US">
              <a:cs typeface="Calibri" panose="020F0502020204030204"/>
            </a:endParaRPr>
          </a:p>
          <a:p>
            <a:r>
              <a:rPr lang="en-US">
                <a:cs typeface="Calibri" panose="020F0502020204030204"/>
              </a:rPr>
              <a:t>2: </a:t>
            </a:r>
            <a:r>
              <a:rPr lang="en-US"/>
              <a:t>excellent visual quality, imagination and creativity whilst remaining professional</a:t>
            </a:r>
            <a:endParaRPr lang="en-US">
              <a:cs typeface="Calibri" panose="020F0502020204030204"/>
            </a:endParaRPr>
          </a:p>
        </p:txBody>
      </p:sp>
      <p:sp>
        <p:nvSpPr>
          <p:cNvPr id="4" name="Slide Number Placeholder 3"/>
          <p:cNvSpPr>
            <a:spLocks noGrp="1"/>
          </p:cNvSpPr>
          <p:nvPr>
            <p:ph type="sldNum" sz="quarter" idx="5"/>
          </p:nvPr>
        </p:nvSpPr>
        <p:spPr/>
        <p:txBody>
          <a:bodyPr/>
          <a:lstStyle/>
          <a:p>
            <a:fld id="{EC028DB7-BA45-4BA7-8130-E04FB454E59F}" type="slidenum">
              <a:r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3058" y="4957103"/>
            <a:ext cx="18167985" cy="10545233"/>
          </a:xfrm>
        </p:spPr>
        <p:txBody>
          <a:bodyPr anchor="b"/>
          <a:lstStyle>
            <a:lvl1pPr algn="ctr">
              <a:defRPr sz="4235"/>
            </a:lvl1pPr>
          </a:lstStyle>
          <a:p>
            <a:r>
              <a:rPr lang="en-US"/>
              <a:t>Click to edit Master title style</a:t>
            </a:r>
          </a:p>
        </p:txBody>
      </p:sp>
      <p:sp>
        <p:nvSpPr>
          <p:cNvPr id="3" name="Subtitle 2"/>
          <p:cNvSpPr>
            <a:spLocks noGrp="1"/>
          </p:cNvSpPr>
          <p:nvPr>
            <p:ph type="subTitle" idx="1"/>
          </p:nvPr>
        </p:nvSpPr>
        <p:spPr>
          <a:xfrm>
            <a:off x="2671763" y="15909001"/>
            <a:ext cx="16030575" cy="7312949"/>
          </a:xfrm>
        </p:spPr>
        <p:txBody>
          <a:bodyPr/>
          <a:lstStyle>
            <a:lvl1pPr marL="0" indent="0" algn="ctr">
              <a:buNone/>
              <a:defRPr sz="1695"/>
            </a:lvl1pPr>
            <a:lvl2pPr marL="322580" indent="0" algn="ctr">
              <a:buNone/>
              <a:defRPr sz="1410"/>
            </a:lvl2pPr>
            <a:lvl3pPr marL="645160" indent="0" algn="ctr">
              <a:buNone/>
              <a:defRPr sz="1270"/>
            </a:lvl3pPr>
            <a:lvl4pPr marL="967740" indent="0" algn="ctr">
              <a:buNone/>
              <a:defRPr sz="1130"/>
            </a:lvl4pPr>
            <a:lvl5pPr marL="1290320" indent="0" algn="ctr">
              <a:buNone/>
              <a:defRPr sz="1130"/>
            </a:lvl5pPr>
            <a:lvl6pPr marL="1613535" indent="0" algn="ctr">
              <a:buNone/>
              <a:defRPr sz="1130"/>
            </a:lvl6pPr>
            <a:lvl7pPr marL="1936115" indent="0" algn="ctr">
              <a:buNone/>
              <a:defRPr sz="1130"/>
            </a:lvl7pPr>
            <a:lvl8pPr marL="2258695" indent="0" algn="ctr">
              <a:buNone/>
              <a:defRPr sz="1130"/>
            </a:lvl8pPr>
            <a:lvl9pPr marL="2581275" indent="0" algn="ctr">
              <a:buNone/>
              <a:defRPr sz="113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95842" y="1612636"/>
            <a:ext cx="4608790" cy="2566895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69470" y="1612636"/>
            <a:ext cx="13559195" cy="256689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8338" y="7551350"/>
            <a:ext cx="18435161" cy="12599588"/>
          </a:xfrm>
        </p:spPr>
        <p:txBody>
          <a:bodyPr anchor="b"/>
          <a:lstStyle>
            <a:lvl1pPr>
              <a:defRPr sz="4235"/>
            </a:lvl1pPr>
          </a:lstStyle>
          <a:p>
            <a:r>
              <a:rPr lang="en-US"/>
              <a:t>Click to edit Master title style</a:t>
            </a:r>
          </a:p>
        </p:txBody>
      </p:sp>
      <p:sp>
        <p:nvSpPr>
          <p:cNvPr id="3" name="Text Placeholder 2"/>
          <p:cNvSpPr>
            <a:spLocks noGrp="1"/>
          </p:cNvSpPr>
          <p:nvPr>
            <p:ph type="body" idx="1"/>
          </p:nvPr>
        </p:nvSpPr>
        <p:spPr>
          <a:xfrm>
            <a:off x="1458338" y="20270135"/>
            <a:ext cx="18435161" cy="6625826"/>
          </a:xfrm>
        </p:spPr>
        <p:txBody>
          <a:bodyPr/>
          <a:lstStyle>
            <a:lvl1pPr marL="0" indent="0">
              <a:buNone/>
              <a:defRPr sz="1695">
                <a:solidFill>
                  <a:schemeClr val="tx1"/>
                </a:solidFill>
              </a:defRPr>
            </a:lvl1pPr>
            <a:lvl2pPr marL="322580" indent="0">
              <a:buNone/>
              <a:defRPr sz="1410">
                <a:solidFill>
                  <a:schemeClr val="tx1">
                    <a:tint val="75000"/>
                  </a:schemeClr>
                </a:solidFill>
              </a:defRPr>
            </a:lvl2pPr>
            <a:lvl3pPr marL="645160" indent="0">
              <a:buNone/>
              <a:defRPr sz="1270">
                <a:solidFill>
                  <a:schemeClr val="tx1">
                    <a:tint val="75000"/>
                  </a:schemeClr>
                </a:solidFill>
              </a:defRPr>
            </a:lvl3pPr>
            <a:lvl4pPr marL="967740" indent="0">
              <a:buNone/>
              <a:defRPr sz="1130">
                <a:solidFill>
                  <a:schemeClr val="tx1">
                    <a:tint val="75000"/>
                  </a:schemeClr>
                </a:solidFill>
              </a:defRPr>
            </a:lvl4pPr>
            <a:lvl5pPr marL="1290320" indent="0">
              <a:buNone/>
              <a:defRPr sz="1130">
                <a:solidFill>
                  <a:schemeClr val="tx1">
                    <a:tint val="75000"/>
                  </a:schemeClr>
                </a:solidFill>
              </a:defRPr>
            </a:lvl5pPr>
            <a:lvl6pPr marL="1613535" indent="0">
              <a:buNone/>
              <a:defRPr sz="1130">
                <a:solidFill>
                  <a:schemeClr val="tx1">
                    <a:tint val="75000"/>
                  </a:schemeClr>
                </a:solidFill>
              </a:defRPr>
            </a:lvl6pPr>
            <a:lvl7pPr marL="1936115" indent="0">
              <a:buNone/>
              <a:defRPr sz="1130">
                <a:solidFill>
                  <a:schemeClr val="tx1">
                    <a:tint val="75000"/>
                  </a:schemeClr>
                </a:solidFill>
              </a:defRPr>
            </a:lvl7pPr>
            <a:lvl8pPr marL="2258695" indent="0">
              <a:buNone/>
              <a:defRPr sz="1130">
                <a:solidFill>
                  <a:schemeClr val="tx1">
                    <a:tint val="75000"/>
                  </a:schemeClr>
                </a:solidFill>
              </a:defRPr>
            </a:lvl8pPr>
            <a:lvl9pPr marL="2581275" indent="0">
              <a:buNone/>
              <a:defRPr sz="113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69469" y="8063177"/>
            <a:ext cx="9083993" cy="192184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820638" y="8063177"/>
            <a:ext cx="9083993" cy="192184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9/20/2022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2253" y="1612642"/>
            <a:ext cx="18435161" cy="5854570"/>
          </a:xfrm>
        </p:spPr>
        <p:txBody>
          <a:bodyPr/>
          <a:lstStyle/>
          <a:p>
            <a:r>
              <a:rPr lang="en-US"/>
              <a:t>Click to edit Master title style</a:t>
            </a:r>
          </a:p>
        </p:txBody>
      </p:sp>
      <p:sp>
        <p:nvSpPr>
          <p:cNvPr id="3" name="Text Placeholder 2"/>
          <p:cNvSpPr>
            <a:spLocks noGrp="1"/>
          </p:cNvSpPr>
          <p:nvPr>
            <p:ph type="body" idx="1"/>
          </p:nvPr>
        </p:nvSpPr>
        <p:spPr>
          <a:xfrm>
            <a:off x="1472256" y="7425136"/>
            <a:ext cx="9042245" cy="3638945"/>
          </a:xfrm>
        </p:spPr>
        <p:txBody>
          <a:bodyPr anchor="b"/>
          <a:lstStyle>
            <a:lvl1pPr marL="0" indent="0">
              <a:buNone/>
              <a:defRPr sz="1695" b="1"/>
            </a:lvl1pPr>
            <a:lvl2pPr marL="322580" indent="0">
              <a:buNone/>
              <a:defRPr sz="1410" b="1"/>
            </a:lvl2pPr>
            <a:lvl3pPr marL="645160" indent="0">
              <a:buNone/>
              <a:defRPr sz="1270" b="1"/>
            </a:lvl3pPr>
            <a:lvl4pPr marL="967740" indent="0">
              <a:buNone/>
              <a:defRPr sz="1130" b="1"/>
            </a:lvl4pPr>
            <a:lvl5pPr marL="1290320" indent="0">
              <a:buNone/>
              <a:defRPr sz="1130" b="1"/>
            </a:lvl5pPr>
            <a:lvl6pPr marL="1613535" indent="0">
              <a:buNone/>
              <a:defRPr sz="1130" b="1"/>
            </a:lvl6pPr>
            <a:lvl7pPr marL="1936115" indent="0">
              <a:buNone/>
              <a:defRPr sz="1130" b="1"/>
            </a:lvl7pPr>
            <a:lvl8pPr marL="2258695" indent="0">
              <a:buNone/>
              <a:defRPr sz="1130" b="1"/>
            </a:lvl8pPr>
            <a:lvl9pPr marL="2581275" indent="0">
              <a:buNone/>
              <a:defRPr sz="1130" b="1"/>
            </a:lvl9pPr>
          </a:lstStyle>
          <a:p>
            <a:pPr lvl="0"/>
            <a:r>
              <a:rPr lang="en-US"/>
              <a:t>Click to edit Master text styles</a:t>
            </a:r>
          </a:p>
        </p:txBody>
      </p:sp>
      <p:sp>
        <p:nvSpPr>
          <p:cNvPr id="4" name="Content Placeholder 3"/>
          <p:cNvSpPr>
            <a:spLocks noGrp="1"/>
          </p:cNvSpPr>
          <p:nvPr>
            <p:ph sz="half" idx="2"/>
          </p:nvPr>
        </p:nvSpPr>
        <p:spPr>
          <a:xfrm>
            <a:off x="1472256" y="11064081"/>
            <a:ext cx="9042245" cy="16273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0820640" y="7425136"/>
            <a:ext cx="9086776" cy="3638945"/>
          </a:xfrm>
        </p:spPr>
        <p:txBody>
          <a:bodyPr anchor="b"/>
          <a:lstStyle>
            <a:lvl1pPr marL="0" indent="0">
              <a:buNone/>
              <a:defRPr sz="1695" b="1"/>
            </a:lvl1pPr>
            <a:lvl2pPr marL="322580" indent="0">
              <a:buNone/>
              <a:defRPr sz="1410" b="1"/>
            </a:lvl2pPr>
            <a:lvl3pPr marL="645160" indent="0">
              <a:buNone/>
              <a:defRPr sz="1270" b="1"/>
            </a:lvl3pPr>
            <a:lvl4pPr marL="967740" indent="0">
              <a:buNone/>
              <a:defRPr sz="1130" b="1"/>
            </a:lvl4pPr>
            <a:lvl5pPr marL="1290320" indent="0">
              <a:buNone/>
              <a:defRPr sz="1130" b="1"/>
            </a:lvl5pPr>
            <a:lvl6pPr marL="1613535" indent="0">
              <a:buNone/>
              <a:defRPr sz="1130" b="1"/>
            </a:lvl6pPr>
            <a:lvl7pPr marL="1936115" indent="0">
              <a:buNone/>
              <a:defRPr sz="1130" b="1"/>
            </a:lvl7pPr>
            <a:lvl8pPr marL="2258695" indent="0">
              <a:buNone/>
              <a:defRPr sz="1130" b="1"/>
            </a:lvl8pPr>
            <a:lvl9pPr marL="2581275" indent="0">
              <a:buNone/>
              <a:defRPr sz="1130" b="1"/>
            </a:lvl9pPr>
          </a:lstStyle>
          <a:p>
            <a:pPr lvl="0"/>
            <a:r>
              <a:rPr lang="en-US"/>
              <a:t>Click to edit Master text styles</a:t>
            </a:r>
          </a:p>
        </p:txBody>
      </p:sp>
      <p:sp>
        <p:nvSpPr>
          <p:cNvPr id="6" name="Content Placeholder 5"/>
          <p:cNvSpPr>
            <a:spLocks noGrp="1"/>
          </p:cNvSpPr>
          <p:nvPr>
            <p:ph sz="quarter" idx="4"/>
          </p:nvPr>
        </p:nvSpPr>
        <p:spPr>
          <a:xfrm>
            <a:off x="10820640" y="11064081"/>
            <a:ext cx="9086776" cy="16273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9/20/2022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9/20/2022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9/20/2022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253" y="2019300"/>
            <a:ext cx="6893704" cy="7067550"/>
          </a:xfrm>
        </p:spPr>
        <p:txBody>
          <a:bodyPr anchor="b"/>
          <a:lstStyle>
            <a:lvl1pPr>
              <a:defRPr sz="2260"/>
            </a:lvl1pPr>
          </a:lstStyle>
          <a:p>
            <a:r>
              <a:rPr lang="en-US"/>
              <a:t>Click to edit Master title style</a:t>
            </a:r>
          </a:p>
        </p:txBody>
      </p:sp>
      <p:sp>
        <p:nvSpPr>
          <p:cNvPr id="3" name="Content Placeholder 2"/>
          <p:cNvSpPr>
            <a:spLocks noGrp="1"/>
          </p:cNvSpPr>
          <p:nvPr>
            <p:ph idx="1"/>
          </p:nvPr>
        </p:nvSpPr>
        <p:spPr>
          <a:xfrm>
            <a:off x="9086777" y="4361134"/>
            <a:ext cx="10820638" cy="21525177"/>
          </a:xfrm>
        </p:spPr>
        <p:txBody>
          <a:bodyPr/>
          <a:lstStyle>
            <a:lvl1pPr>
              <a:defRPr sz="2260"/>
            </a:lvl1pPr>
            <a:lvl2pPr>
              <a:defRPr sz="1975"/>
            </a:lvl2pPr>
            <a:lvl3pPr>
              <a:defRPr sz="1695"/>
            </a:lvl3pPr>
            <a:lvl4pPr>
              <a:defRPr sz="1410"/>
            </a:lvl4pPr>
            <a:lvl5pPr>
              <a:defRPr sz="1410"/>
            </a:lvl5pPr>
            <a:lvl6pPr>
              <a:defRPr sz="1410"/>
            </a:lvl6pPr>
            <a:lvl7pPr>
              <a:defRPr sz="1410"/>
            </a:lvl7pPr>
            <a:lvl8pPr>
              <a:defRPr sz="1410"/>
            </a:lvl8pPr>
            <a:lvl9pPr>
              <a:defRPr sz="141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72253" y="9086850"/>
            <a:ext cx="6893704" cy="16834514"/>
          </a:xfrm>
        </p:spPr>
        <p:txBody>
          <a:bodyPr/>
          <a:lstStyle>
            <a:lvl1pPr marL="0" indent="0">
              <a:buNone/>
              <a:defRPr sz="1130"/>
            </a:lvl1pPr>
            <a:lvl2pPr marL="322580" indent="0">
              <a:buNone/>
              <a:defRPr sz="990"/>
            </a:lvl2pPr>
            <a:lvl3pPr marL="645160" indent="0">
              <a:buNone/>
              <a:defRPr sz="845"/>
            </a:lvl3pPr>
            <a:lvl4pPr marL="967740" indent="0">
              <a:buNone/>
              <a:defRPr sz="705"/>
            </a:lvl4pPr>
            <a:lvl5pPr marL="1290320" indent="0">
              <a:buNone/>
              <a:defRPr sz="705"/>
            </a:lvl5pPr>
            <a:lvl6pPr marL="1613535" indent="0">
              <a:buNone/>
              <a:defRPr sz="705"/>
            </a:lvl6pPr>
            <a:lvl7pPr marL="1936115" indent="0">
              <a:buNone/>
              <a:defRPr sz="705"/>
            </a:lvl7pPr>
            <a:lvl8pPr marL="2258695" indent="0">
              <a:buNone/>
              <a:defRPr sz="705"/>
            </a:lvl8pPr>
            <a:lvl9pPr marL="2581275" indent="0">
              <a:buNone/>
              <a:defRPr sz="705"/>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9/20/2022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253" y="2019300"/>
            <a:ext cx="6893704" cy="7067550"/>
          </a:xfrm>
        </p:spPr>
        <p:txBody>
          <a:bodyPr anchor="b"/>
          <a:lstStyle>
            <a:lvl1pPr>
              <a:defRPr sz="2260"/>
            </a:lvl1pPr>
          </a:lstStyle>
          <a:p>
            <a:r>
              <a:rPr lang="en-US"/>
              <a:t>Click to edit Master title style</a:t>
            </a:r>
          </a:p>
        </p:txBody>
      </p:sp>
      <p:sp>
        <p:nvSpPr>
          <p:cNvPr id="3" name="Picture Placeholder 2"/>
          <p:cNvSpPr>
            <a:spLocks noGrp="1" noChangeAspect="1"/>
          </p:cNvSpPr>
          <p:nvPr>
            <p:ph type="pic" idx="1"/>
          </p:nvPr>
        </p:nvSpPr>
        <p:spPr>
          <a:xfrm>
            <a:off x="9086777" y="4361134"/>
            <a:ext cx="10820638" cy="21525177"/>
          </a:xfrm>
        </p:spPr>
        <p:txBody>
          <a:bodyPr anchor="t"/>
          <a:lstStyle>
            <a:lvl1pPr marL="0" indent="0">
              <a:buNone/>
              <a:defRPr sz="2260"/>
            </a:lvl1pPr>
            <a:lvl2pPr marL="322580" indent="0">
              <a:buNone/>
              <a:defRPr sz="1975"/>
            </a:lvl2pPr>
            <a:lvl3pPr marL="645160" indent="0">
              <a:buNone/>
              <a:defRPr sz="1695"/>
            </a:lvl3pPr>
            <a:lvl4pPr marL="967740" indent="0">
              <a:buNone/>
              <a:defRPr sz="1410"/>
            </a:lvl4pPr>
            <a:lvl5pPr marL="1290320" indent="0">
              <a:buNone/>
              <a:defRPr sz="1410"/>
            </a:lvl5pPr>
            <a:lvl6pPr marL="1613535" indent="0">
              <a:buNone/>
              <a:defRPr sz="1410"/>
            </a:lvl6pPr>
            <a:lvl7pPr marL="1936115" indent="0">
              <a:buNone/>
              <a:defRPr sz="1410"/>
            </a:lvl7pPr>
            <a:lvl8pPr marL="2258695" indent="0">
              <a:buNone/>
              <a:defRPr sz="1410"/>
            </a:lvl8pPr>
            <a:lvl9pPr marL="2581275" indent="0">
              <a:buNone/>
              <a:defRPr sz="1410"/>
            </a:lvl9pPr>
          </a:lstStyle>
          <a:p>
            <a:endParaRPr lang="en-US"/>
          </a:p>
        </p:txBody>
      </p:sp>
      <p:sp>
        <p:nvSpPr>
          <p:cNvPr id="4" name="Text Placeholder 3"/>
          <p:cNvSpPr>
            <a:spLocks noGrp="1"/>
          </p:cNvSpPr>
          <p:nvPr>
            <p:ph type="body" sz="half" idx="2"/>
          </p:nvPr>
        </p:nvSpPr>
        <p:spPr>
          <a:xfrm>
            <a:off x="1472253" y="9086850"/>
            <a:ext cx="6893704" cy="16834514"/>
          </a:xfrm>
        </p:spPr>
        <p:txBody>
          <a:bodyPr/>
          <a:lstStyle>
            <a:lvl1pPr marL="0" indent="0">
              <a:buNone/>
              <a:defRPr sz="1130"/>
            </a:lvl1pPr>
            <a:lvl2pPr marL="322580" indent="0">
              <a:buNone/>
              <a:defRPr sz="990"/>
            </a:lvl2pPr>
            <a:lvl3pPr marL="645160" indent="0">
              <a:buNone/>
              <a:defRPr sz="845"/>
            </a:lvl3pPr>
            <a:lvl4pPr marL="967740" indent="0">
              <a:buNone/>
              <a:defRPr sz="705"/>
            </a:lvl4pPr>
            <a:lvl5pPr marL="1290320" indent="0">
              <a:buNone/>
              <a:defRPr sz="705"/>
            </a:lvl5pPr>
            <a:lvl6pPr marL="1613535" indent="0">
              <a:buNone/>
              <a:defRPr sz="705"/>
            </a:lvl6pPr>
            <a:lvl7pPr marL="1936115" indent="0">
              <a:buNone/>
              <a:defRPr sz="705"/>
            </a:lvl7pPr>
            <a:lvl8pPr marL="2258695" indent="0">
              <a:buNone/>
              <a:defRPr sz="705"/>
            </a:lvl8pPr>
            <a:lvl9pPr marL="2581275" indent="0">
              <a:buNone/>
              <a:defRPr sz="705"/>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9/20/2022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69470" y="1612642"/>
            <a:ext cx="18435161" cy="585457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69470" y="8063177"/>
            <a:ext cx="18435161" cy="1921841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469469" y="28073886"/>
            <a:ext cx="4809173" cy="1612635"/>
          </a:xfrm>
          <a:prstGeom prst="rect">
            <a:avLst/>
          </a:prstGeom>
        </p:spPr>
        <p:txBody>
          <a:bodyPr vert="horz" lIns="91440" tIns="45720" rIns="91440" bIns="45720" rtlCol="0" anchor="ctr"/>
          <a:lstStyle>
            <a:lvl1pPr algn="l">
              <a:defRPr sz="845">
                <a:solidFill>
                  <a:schemeClr val="tx1">
                    <a:tint val="75000"/>
                  </a:schemeClr>
                </a:solidFill>
              </a:defRPr>
            </a:lvl1pPr>
          </a:lstStyle>
          <a:p>
            <a:fld id="{C764DE79-268F-4C1A-8933-263129D2AF90}" type="datetimeFigureOut">
              <a:rPr lang="en-US" dirty="0"/>
              <a:t>9/20/2022</a:t>
            </a:fld>
            <a:endParaRPr lang="en-US"/>
          </a:p>
        </p:txBody>
      </p:sp>
      <p:sp>
        <p:nvSpPr>
          <p:cNvPr id="5" name="Footer Placeholder 4"/>
          <p:cNvSpPr>
            <a:spLocks noGrp="1"/>
          </p:cNvSpPr>
          <p:nvPr>
            <p:ph type="ftr" sz="quarter" idx="3"/>
          </p:nvPr>
        </p:nvSpPr>
        <p:spPr>
          <a:xfrm>
            <a:off x="7080171" y="28073886"/>
            <a:ext cx="7213759" cy="1612635"/>
          </a:xfrm>
          <a:prstGeom prst="rect">
            <a:avLst/>
          </a:prstGeom>
        </p:spPr>
        <p:txBody>
          <a:bodyPr vert="horz" lIns="91440" tIns="45720" rIns="91440" bIns="45720" rtlCol="0" anchor="ctr"/>
          <a:lstStyle>
            <a:lvl1pPr algn="ctr">
              <a:defRPr sz="84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095458" y="28073886"/>
            <a:ext cx="4809173" cy="1612635"/>
          </a:xfrm>
          <a:prstGeom prst="rect">
            <a:avLst/>
          </a:prstGeom>
        </p:spPr>
        <p:txBody>
          <a:bodyPr vert="horz" lIns="91440" tIns="45720" rIns="91440" bIns="45720" rtlCol="0" anchor="ctr"/>
          <a:lstStyle>
            <a:lvl1pPr algn="r">
              <a:defRPr sz="845">
                <a:solidFill>
                  <a:schemeClr val="tx1">
                    <a:tint val="75000"/>
                  </a:schemeClr>
                </a:solidFill>
              </a:defRPr>
            </a:lvl1pPr>
          </a:lstStyle>
          <a:p>
            <a:fld id="{48F63A3B-78C7-47BE-AE5E-E10140E04643}" type="slidenum">
              <a:rPr lang="en-US" dirty="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p:cNvSpPr/>
          <p:nvPr/>
        </p:nvSpPr>
        <p:spPr>
          <a:xfrm>
            <a:off x="-8804" y="-713161"/>
            <a:ext cx="21423758" cy="302606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cs typeface="Calibri" panose="020F0502020204030204"/>
            </a:endParaRPr>
          </a:p>
        </p:txBody>
      </p:sp>
      <p:pic>
        <p:nvPicPr>
          <p:cNvPr id="2" name="Picture 2" descr="Logo, company name&#10;&#10;Description automatically generated"/>
          <p:cNvPicPr>
            <a:picLocks noChangeAspect="1"/>
          </p:cNvPicPr>
          <p:nvPr/>
        </p:nvPicPr>
        <p:blipFill>
          <a:blip r:embed="rId3"/>
          <a:stretch>
            <a:fillRect/>
          </a:stretch>
        </p:blipFill>
        <p:spPr>
          <a:xfrm>
            <a:off x="203835" y="0"/>
            <a:ext cx="11543030" cy="2217420"/>
          </a:xfrm>
          <a:prstGeom prst="rect">
            <a:avLst/>
          </a:prstGeom>
        </p:spPr>
      </p:pic>
      <p:sp>
        <p:nvSpPr>
          <p:cNvPr id="3" name="TextBox 2"/>
          <p:cNvSpPr txBox="1"/>
          <p:nvPr/>
        </p:nvSpPr>
        <p:spPr>
          <a:xfrm>
            <a:off x="12240958" y="298343"/>
            <a:ext cx="9110894" cy="19380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6000">
                <a:latin typeface="Arial Nova"/>
                <a:cs typeface="Calibri" panose="020F0502020204030204"/>
              </a:rPr>
              <a:t>Joseph Liu</a:t>
            </a:r>
          </a:p>
          <a:p>
            <a:pPr algn="ctr"/>
            <a:r>
              <a:rPr lang="en-GB" sz="6000">
                <a:latin typeface="Arial Nova"/>
                <a:cs typeface="Calibri" panose="020F0502020204030204"/>
              </a:rPr>
              <a:t>Software Engineering</a:t>
            </a:r>
          </a:p>
        </p:txBody>
      </p:sp>
      <p:sp>
        <p:nvSpPr>
          <p:cNvPr id="17" name="Rectangle: Rounded Corners 16"/>
          <p:cNvSpPr/>
          <p:nvPr/>
        </p:nvSpPr>
        <p:spPr>
          <a:xfrm>
            <a:off x="-19252" y="2397852"/>
            <a:ext cx="10632707" cy="13726619"/>
          </a:xfrm>
          <a:prstGeom prst="roundRect">
            <a:avLst/>
          </a:prstGeom>
          <a:solidFill>
            <a:srgbClr val="A8BD3A"/>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cs typeface="Calibri" panose="020F0502020204030204"/>
            </a:endParaRPr>
          </a:p>
          <a:p>
            <a:pPr algn="ctr"/>
            <a:r>
              <a:rPr lang="en-GB">
                <a:cs typeface="Calibri" panose="020F0502020204030204"/>
              </a:rPr>
              <a:t>I only needed</a:t>
            </a:r>
          </a:p>
        </p:txBody>
      </p:sp>
      <p:sp>
        <p:nvSpPr>
          <p:cNvPr id="21" name="Rectangle: Rounded Corners 20"/>
          <p:cNvSpPr/>
          <p:nvPr/>
        </p:nvSpPr>
        <p:spPr>
          <a:xfrm>
            <a:off x="-12693" y="3141757"/>
            <a:ext cx="10638483" cy="1255747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cs typeface="Calibri" panose="020F0502020204030204"/>
            </a:endParaRPr>
          </a:p>
        </p:txBody>
      </p:sp>
      <p:sp>
        <p:nvSpPr>
          <p:cNvPr id="22" name="Rectangle: Rounded Corners 21"/>
          <p:cNvSpPr/>
          <p:nvPr/>
        </p:nvSpPr>
        <p:spPr>
          <a:xfrm>
            <a:off x="-12742" y="3364020"/>
            <a:ext cx="10622602" cy="1309722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sz="2000">
              <a:solidFill>
                <a:schemeClr val="tx1"/>
              </a:solidFill>
              <a:latin typeface="Arial Nova"/>
              <a:cs typeface="Calibri" panose="020F0502020204030204"/>
            </a:endParaRPr>
          </a:p>
        </p:txBody>
      </p:sp>
      <p:sp>
        <p:nvSpPr>
          <p:cNvPr id="23" name="TextBox 22"/>
          <p:cNvSpPr txBox="1"/>
          <p:nvPr/>
        </p:nvSpPr>
        <p:spPr>
          <a:xfrm>
            <a:off x="635" y="2327910"/>
            <a:ext cx="10612120" cy="82994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4800" b="1">
                <a:latin typeface="Arial Nova"/>
                <a:cs typeface="Calibri" panose="020F0502020204030204"/>
              </a:rPr>
              <a:t>Placement Overview</a:t>
            </a:r>
          </a:p>
        </p:txBody>
      </p:sp>
      <p:sp>
        <p:nvSpPr>
          <p:cNvPr id="24" name="Rectangle: Rounded Corners 23"/>
          <p:cNvSpPr/>
          <p:nvPr/>
        </p:nvSpPr>
        <p:spPr>
          <a:xfrm>
            <a:off x="-16084" y="16520037"/>
            <a:ext cx="10712106" cy="13726619"/>
          </a:xfrm>
          <a:prstGeom prst="roundRect">
            <a:avLst/>
          </a:prstGeom>
          <a:solidFill>
            <a:srgbClr val="A8BD3A"/>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cs typeface="Calibri" panose="020F0502020204030204"/>
            </a:endParaRPr>
          </a:p>
        </p:txBody>
      </p:sp>
      <p:sp>
        <p:nvSpPr>
          <p:cNvPr id="25" name="Rectangle: Rounded Corners 24"/>
          <p:cNvSpPr/>
          <p:nvPr/>
        </p:nvSpPr>
        <p:spPr>
          <a:xfrm>
            <a:off x="-34290" y="17353280"/>
            <a:ext cx="10730230" cy="1255776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cs typeface="Calibri" panose="020F0502020204030204"/>
            </a:endParaRPr>
          </a:p>
        </p:txBody>
      </p:sp>
      <p:sp>
        <p:nvSpPr>
          <p:cNvPr id="26" name="Rectangle: Rounded Corners 25"/>
          <p:cNvSpPr/>
          <p:nvPr/>
        </p:nvSpPr>
        <p:spPr>
          <a:xfrm>
            <a:off x="-9033" y="17530561"/>
            <a:ext cx="10717881" cy="12716226"/>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a:solidFill>
                <a:schemeClr val="tx1"/>
              </a:solidFill>
              <a:latin typeface="Arial Nova"/>
            </a:endParaRPr>
          </a:p>
        </p:txBody>
      </p:sp>
      <p:sp>
        <p:nvSpPr>
          <p:cNvPr id="27" name="TextBox 26"/>
          <p:cNvSpPr txBox="1"/>
          <p:nvPr/>
        </p:nvSpPr>
        <p:spPr>
          <a:xfrm>
            <a:off x="1476124" y="16432666"/>
            <a:ext cx="7739719" cy="82994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4800" b="1">
                <a:latin typeface="Arial Nova"/>
                <a:cs typeface="Calibri" panose="020F0502020204030204"/>
              </a:rPr>
              <a:t>Employability Skills</a:t>
            </a:r>
          </a:p>
        </p:txBody>
      </p:sp>
      <p:sp>
        <p:nvSpPr>
          <p:cNvPr id="32" name="Rectangle: Rounded Corners 31"/>
          <p:cNvSpPr/>
          <p:nvPr/>
        </p:nvSpPr>
        <p:spPr>
          <a:xfrm>
            <a:off x="10782091" y="16432288"/>
            <a:ext cx="10632707" cy="13726619"/>
          </a:xfrm>
          <a:prstGeom prst="roundRect">
            <a:avLst/>
          </a:prstGeom>
          <a:solidFill>
            <a:srgbClr val="A8BD3A"/>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cs typeface="Calibri" panose="020F0502020204030204"/>
            </a:endParaRPr>
          </a:p>
        </p:txBody>
      </p:sp>
      <p:sp>
        <p:nvSpPr>
          <p:cNvPr id="33" name="Rectangle: Rounded Corners 32"/>
          <p:cNvSpPr/>
          <p:nvPr/>
        </p:nvSpPr>
        <p:spPr>
          <a:xfrm>
            <a:off x="10785392" y="17349975"/>
            <a:ext cx="10638483" cy="1255747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cs typeface="Calibri" panose="020F0502020204030204"/>
            </a:endParaRPr>
          </a:p>
        </p:txBody>
      </p:sp>
      <p:sp>
        <p:nvSpPr>
          <p:cNvPr id="34" name="Rectangle: Rounded Corners 33"/>
          <p:cNvSpPr/>
          <p:nvPr/>
        </p:nvSpPr>
        <p:spPr>
          <a:xfrm>
            <a:off x="10785475" y="17575530"/>
            <a:ext cx="10638790" cy="13249275"/>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a:solidFill>
                <a:schemeClr val="tx1"/>
              </a:solidFill>
              <a:latin typeface="Arial Nova"/>
            </a:endParaRPr>
          </a:p>
          <a:p>
            <a:pPr algn="ctr"/>
            <a:endParaRPr lang="en-GB">
              <a:solidFill>
                <a:schemeClr val="tx1"/>
              </a:solidFill>
              <a:latin typeface="Arial Nova"/>
            </a:endParaRPr>
          </a:p>
        </p:txBody>
      </p:sp>
      <p:sp>
        <p:nvSpPr>
          <p:cNvPr id="35" name="TextBox 34"/>
          <p:cNvSpPr txBox="1"/>
          <p:nvPr/>
        </p:nvSpPr>
        <p:spPr>
          <a:xfrm>
            <a:off x="11601450" y="16520160"/>
            <a:ext cx="9272270" cy="82994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GB" sz="4800" b="1">
                <a:latin typeface="Arial Nova"/>
                <a:cs typeface="Calibri" panose="020F0502020204030204"/>
              </a:rPr>
              <a:t>Advice for Placement Students</a:t>
            </a:r>
            <a:endParaRPr lang="en-GB" sz="4800">
              <a:cs typeface="Calibri" panose="020F0502020204030204"/>
            </a:endParaRPr>
          </a:p>
        </p:txBody>
      </p:sp>
      <p:sp>
        <p:nvSpPr>
          <p:cNvPr id="7" name="Rectangle: Rounded Corners 6"/>
          <p:cNvSpPr/>
          <p:nvPr/>
        </p:nvSpPr>
        <p:spPr>
          <a:xfrm>
            <a:off x="10721975" y="2397760"/>
            <a:ext cx="10657205" cy="13726795"/>
          </a:xfrm>
          <a:prstGeom prst="roundRect">
            <a:avLst/>
          </a:prstGeom>
          <a:solidFill>
            <a:srgbClr val="A8BD3A"/>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cs typeface="Calibri" panose="020F0502020204030204"/>
            </a:endParaRPr>
          </a:p>
        </p:txBody>
      </p:sp>
      <p:sp>
        <p:nvSpPr>
          <p:cNvPr id="8" name="Rectangle: Rounded Corners 7"/>
          <p:cNvSpPr/>
          <p:nvPr/>
        </p:nvSpPr>
        <p:spPr>
          <a:xfrm>
            <a:off x="10728305" y="3141954"/>
            <a:ext cx="10638483" cy="1255747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cs typeface="Calibri" panose="020F0502020204030204"/>
            </a:endParaRPr>
          </a:p>
        </p:txBody>
      </p:sp>
      <p:sp>
        <p:nvSpPr>
          <p:cNvPr id="9" name="TextBox 8"/>
          <p:cNvSpPr txBox="1"/>
          <p:nvPr/>
        </p:nvSpPr>
        <p:spPr>
          <a:xfrm>
            <a:off x="10763250" y="2325370"/>
            <a:ext cx="10687050" cy="82994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4800" b="1">
                <a:latin typeface="Arial Nova"/>
                <a:cs typeface="Calibri" panose="020F0502020204030204"/>
              </a:rPr>
              <a:t>Professional IT Skills</a:t>
            </a:r>
          </a:p>
        </p:txBody>
      </p:sp>
      <p:sp>
        <p:nvSpPr>
          <p:cNvPr id="10" name="Rectangle: Rounded Corners 9"/>
          <p:cNvSpPr/>
          <p:nvPr/>
        </p:nvSpPr>
        <p:spPr>
          <a:xfrm>
            <a:off x="10721975" y="3258820"/>
            <a:ext cx="10656570" cy="13081635"/>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latin typeface="Arial Nova"/>
              <a:cs typeface="Calibri" panose="020F0502020204030204"/>
            </a:endParaRPr>
          </a:p>
        </p:txBody>
      </p:sp>
      <p:sp>
        <p:nvSpPr>
          <p:cNvPr id="11" name="TextBox 10"/>
          <p:cNvSpPr txBox="1"/>
          <p:nvPr/>
        </p:nvSpPr>
        <p:spPr>
          <a:xfrm>
            <a:off x="11526128" y="3251319"/>
            <a:ext cx="8958574"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3000" u="sng">
                <a:latin typeface="Arial Nova"/>
                <a:cs typeface="Calibri" panose="020F0502020204030204"/>
              </a:rPr>
              <a:t>SOFTWARE DEVELOPMENT (PROG) - LEVEL 2</a:t>
            </a:r>
            <a:endParaRPr lang="en-GB" sz="3000" u="sng">
              <a:latin typeface="Arial Nova"/>
            </a:endParaRPr>
          </a:p>
        </p:txBody>
      </p:sp>
      <p:sp>
        <p:nvSpPr>
          <p:cNvPr id="14" name="TextBox 13"/>
          <p:cNvSpPr txBox="1"/>
          <p:nvPr/>
        </p:nvSpPr>
        <p:spPr>
          <a:xfrm>
            <a:off x="11556298" y="10972712"/>
            <a:ext cx="8958574" cy="55308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3000" u="sng">
                <a:latin typeface="Arial Nova"/>
                <a:cs typeface="Calibri" panose="020F0502020204030204"/>
              </a:rPr>
              <a:t>TESTING (TEST) - LEVEL 2 AND 3</a:t>
            </a:r>
            <a:endParaRPr lang="en-GB" sz="3000">
              <a:cs typeface="Calibri" panose="020F0502020204030204"/>
            </a:endParaRPr>
          </a:p>
        </p:txBody>
      </p:sp>
      <p:sp>
        <p:nvSpPr>
          <p:cNvPr id="19" name="Rectangle: Rounded Corners 18"/>
          <p:cNvSpPr/>
          <p:nvPr/>
        </p:nvSpPr>
        <p:spPr>
          <a:xfrm>
            <a:off x="11256645" y="18015585"/>
            <a:ext cx="9723755" cy="1440815"/>
          </a:xfrm>
          <a:prstGeom prst="roundRect">
            <a:avLst/>
          </a:prstGeom>
          <a:solidFill>
            <a:srgbClr val="F3D9FA"/>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r>
              <a:rPr lang="en-GB" sz="2200" u="sng" dirty="0">
                <a:solidFill>
                  <a:schemeClr val="tx1"/>
                </a:solidFill>
                <a:latin typeface="Arial Nova"/>
                <a:cs typeface="Calibri" panose="020F0502020204030204"/>
              </a:rPr>
              <a:t>ADVICE FOR YOUR CV</a:t>
            </a:r>
            <a:endParaRPr lang="en-US" sz="2200" dirty="0">
              <a:solidFill>
                <a:schemeClr val="tx1"/>
              </a:solidFill>
            </a:endParaRPr>
          </a:p>
          <a:p>
            <a:pPr algn="ctr"/>
            <a:r>
              <a:rPr lang="en-GB" sz="2000" b="1" dirty="0">
                <a:solidFill>
                  <a:schemeClr val="tx1"/>
                </a:solidFill>
                <a:latin typeface="Arial Nova"/>
                <a:cs typeface="Calibri" panose="020F0502020204030204"/>
              </a:rPr>
              <a:t>Add your coding portfolio to your CV, like links to your </a:t>
            </a:r>
            <a:r>
              <a:rPr lang="en-GB" sz="2000" b="1" dirty="0" err="1">
                <a:solidFill>
                  <a:schemeClr val="tx1"/>
                </a:solidFill>
                <a:latin typeface="Arial Nova"/>
                <a:cs typeface="Calibri" panose="020F0502020204030204"/>
              </a:rPr>
              <a:t>Github</a:t>
            </a:r>
            <a:r>
              <a:rPr lang="en-GB" sz="2000" b="1" dirty="0">
                <a:solidFill>
                  <a:schemeClr val="tx1"/>
                </a:solidFill>
                <a:latin typeface="Arial Nova"/>
                <a:cs typeface="Calibri" panose="020F0502020204030204"/>
              </a:rPr>
              <a:t> repo</a:t>
            </a:r>
            <a:r>
              <a:rPr lang="en-GB" sz="2000" dirty="0">
                <a:solidFill>
                  <a:schemeClr val="tx1"/>
                </a:solidFill>
                <a:latin typeface="Arial Nova"/>
                <a:cs typeface="Calibri" panose="020F0502020204030204"/>
              </a:rPr>
              <a:t>, so employers know your skills and abilities. </a:t>
            </a:r>
            <a:r>
              <a:rPr lang="en-GB" sz="2000" dirty="0">
                <a:solidFill>
                  <a:schemeClr val="tx1"/>
                </a:solidFill>
                <a:latin typeface="Arial Nova"/>
                <a:ea typeface="+mn-lt"/>
                <a:cs typeface="+mn-lt"/>
                <a:sym typeface="+mn-ea"/>
              </a:rPr>
              <a:t>Also, the university has a CV checker to ensure you put in the most relevant details of your CV, and fix any errors in your CV. </a:t>
            </a: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p:txBody>
      </p:sp>
      <p:sp>
        <p:nvSpPr>
          <p:cNvPr id="30" name="Rectangle: Rounded Corners 29"/>
          <p:cNvSpPr/>
          <p:nvPr/>
        </p:nvSpPr>
        <p:spPr>
          <a:xfrm>
            <a:off x="10897866" y="23090505"/>
            <a:ext cx="10385401" cy="2213610"/>
          </a:xfrm>
          <a:prstGeom prst="roundRect">
            <a:avLst/>
          </a:prstGeom>
          <a:solidFill>
            <a:srgbClr val="E6E1EA"/>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r>
              <a:rPr lang="en-GB" sz="2200" u="sng" dirty="0">
                <a:solidFill>
                  <a:schemeClr val="tx1"/>
                </a:solidFill>
                <a:latin typeface="Arial Nova"/>
                <a:cs typeface="Calibri" panose="020F0502020204030204"/>
              </a:rPr>
              <a:t>WAIT ON ASSIGNMENTS</a:t>
            </a:r>
          </a:p>
          <a:p>
            <a:pPr algn="ctr"/>
            <a:r>
              <a:rPr lang="en-GB" sz="2000" dirty="0">
                <a:solidFill>
                  <a:schemeClr val="tx1"/>
                </a:solidFill>
                <a:latin typeface="Arial Nova"/>
                <a:cs typeface="Calibri" panose="020F0502020204030204"/>
              </a:rPr>
              <a:t>Expect to be transferred to different teammates if there is no work for you. That does not mean you are doing bad; it means you had done everything the original team wants. While you wait for new assignments, you should research programming and training materials, so you are prepared for upcoming assignment. Then, when your get a project, you can complete them with your teammates, with your newly acquired knowledge.</a:t>
            </a:r>
            <a:endParaRPr lang="en-GB" sz="2000" u="sng" dirty="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p:txBody>
      </p:sp>
      <p:sp>
        <p:nvSpPr>
          <p:cNvPr id="5" name="Rectangle: Rounded Corners 4"/>
          <p:cNvSpPr/>
          <p:nvPr/>
        </p:nvSpPr>
        <p:spPr>
          <a:xfrm>
            <a:off x="11167110" y="27298650"/>
            <a:ext cx="9902825" cy="2943225"/>
          </a:xfrm>
          <a:prstGeom prst="roundRect">
            <a:avLst/>
          </a:prstGeom>
          <a:solidFill>
            <a:schemeClr val="bg2"/>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r>
              <a:rPr lang="en-GB" sz="2200" u="sng">
                <a:solidFill>
                  <a:schemeClr val="tx1"/>
                </a:solidFill>
                <a:latin typeface="Arial Nova"/>
              </a:rPr>
              <a:t>PRIVATE THOUGHT DIARY</a:t>
            </a:r>
            <a:endParaRPr lang="en-GB" sz="2000">
              <a:solidFill>
                <a:schemeClr val="tx1"/>
              </a:solidFill>
              <a:latin typeface="Arial Nova"/>
            </a:endParaRPr>
          </a:p>
          <a:p>
            <a:pPr algn="ctr"/>
            <a:endParaRPr lang="en-GB" sz="2000">
              <a:solidFill>
                <a:schemeClr val="tx1"/>
              </a:solidFill>
              <a:latin typeface="Arial Nova"/>
            </a:endParaRPr>
          </a:p>
        </p:txBody>
      </p:sp>
      <p:sp>
        <p:nvSpPr>
          <p:cNvPr id="18" name="Rectangle: Rounded Corners 17"/>
          <p:cNvSpPr/>
          <p:nvPr/>
        </p:nvSpPr>
        <p:spPr>
          <a:xfrm>
            <a:off x="10784831" y="5352688"/>
            <a:ext cx="5280256" cy="5706502"/>
          </a:xfrm>
          <a:prstGeom prst="roundRect">
            <a:avLst/>
          </a:prstGeom>
          <a:solidFill>
            <a:schemeClr val="bg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a:solidFill>
                <a:srgbClr val="FFFFFF"/>
              </a:solidFill>
              <a:cs typeface="Calibri" panose="020F0502020204030204"/>
            </a:endParaRPr>
          </a:p>
        </p:txBody>
      </p:sp>
      <p:sp>
        <p:nvSpPr>
          <p:cNvPr id="28" name="Rectangle: Rounded Corners 27"/>
          <p:cNvSpPr/>
          <p:nvPr/>
        </p:nvSpPr>
        <p:spPr>
          <a:xfrm>
            <a:off x="16098781" y="5336780"/>
            <a:ext cx="5184978" cy="5722377"/>
          </a:xfrm>
          <a:prstGeom prst="roundRect">
            <a:avLst/>
          </a:prstGeom>
          <a:solidFill>
            <a:srgbClr val="F3D9FA"/>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a:solidFill>
                <a:schemeClr val="tx1"/>
              </a:solidFill>
              <a:latin typeface="Arial Nova"/>
            </a:endParaRPr>
          </a:p>
          <a:p>
            <a:pPr algn="ctr"/>
            <a:endParaRPr lang="en-GB">
              <a:solidFill>
                <a:schemeClr val="tx1"/>
              </a:solidFill>
              <a:latin typeface="Arial Nova"/>
            </a:endParaRPr>
          </a:p>
        </p:txBody>
      </p:sp>
      <p:pic>
        <p:nvPicPr>
          <p:cNvPr id="40" name="Picture 40" descr="Logo&#10;&#10;Description automatically generated"/>
          <p:cNvPicPr>
            <a:picLocks noChangeAspect="1"/>
          </p:cNvPicPr>
          <p:nvPr/>
        </p:nvPicPr>
        <p:blipFill>
          <a:blip r:embed="rId4"/>
          <a:stretch>
            <a:fillRect/>
          </a:stretch>
        </p:blipFill>
        <p:spPr>
          <a:xfrm>
            <a:off x="12211536" y="6588187"/>
            <a:ext cx="1743594" cy="748393"/>
          </a:xfrm>
          <a:prstGeom prst="rect">
            <a:avLst/>
          </a:prstGeom>
        </p:spPr>
      </p:pic>
      <p:sp>
        <p:nvSpPr>
          <p:cNvPr id="46" name="Rectangle: Rounded Corners 45"/>
          <p:cNvSpPr/>
          <p:nvPr/>
        </p:nvSpPr>
        <p:spPr>
          <a:xfrm>
            <a:off x="11541760" y="12172950"/>
            <a:ext cx="8896985" cy="2007870"/>
          </a:xfrm>
          <a:prstGeom prst="roundRect">
            <a:avLst/>
          </a:prstGeom>
          <a:solidFill>
            <a:schemeClr val="accent4">
              <a:lumMod val="60000"/>
              <a:lumOff val="4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a:solidFill>
                <a:schemeClr val="tx1"/>
              </a:solidFill>
            </a:endParaRPr>
          </a:p>
        </p:txBody>
      </p:sp>
      <p:pic>
        <p:nvPicPr>
          <p:cNvPr id="47" name="Picture 47" descr="Icon&#10;&#10;Description automatically generated"/>
          <p:cNvPicPr>
            <a:picLocks noChangeAspect="1"/>
          </p:cNvPicPr>
          <p:nvPr/>
        </p:nvPicPr>
        <p:blipFill>
          <a:blip r:embed="rId5"/>
          <a:stretch>
            <a:fillRect/>
          </a:stretch>
        </p:blipFill>
        <p:spPr>
          <a:xfrm>
            <a:off x="11854815" y="12242800"/>
            <a:ext cx="607695" cy="605155"/>
          </a:xfrm>
          <a:prstGeom prst="rect">
            <a:avLst/>
          </a:prstGeom>
        </p:spPr>
      </p:pic>
      <p:sp>
        <p:nvSpPr>
          <p:cNvPr id="48" name="TextBox 47"/>
          <p:cNvSpPr txBox="1"/>
          <p:nvPr/>
        </p:nvSpPr>
        <p:spPr>
          <a:xfrm>
            <a:off x="11465152" y="12847686"/>
            <a:ext cx="1478137" cy="30670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US" sz="1400" b="1">
                <a:latin typeface="Arial Nova"/>
                <a:cs typeface="Calibri" panose="020F0502020204030204"/>
              </a:rPr>
              <a:t>Concourse</a:t>
            </a:r>
          </a:p>
        </p:txBody>
      </p:sp>
      <p:pic>
        <p:nvPicPr>
          <p:cNvPr id="43" name="Picture 48"/>
          <p:cNvPicPr>
            <a:picLocks noChangeAspect="1"/>
          </p:cNvPicPr>
          <p:nvPr/>
        </p:nvPicPr>
        <p:blipFill>
          <a:blip r:embed="rId6"/>
          <a:stretch>
            <a:fillRect/>
          </a:stretch>
        </p:blipFill>
        <p:spPr>
          <a:xfrm>
            <a:off x="16620137" y="5756203"/>
            <a:ext cx="2124706" cy="451564"/>
          </a:xfrm>
          <a:prstGeom prst="rect">
            <a:avLst/>
          </a:prstGeom>
        </p:spPr>
      </p:pic>
      <p:pic>
        <p:nvPicPr>
          <p:cNvPr id="36" name="Picture 36"/>
          <p:cNvPicPr>
            <a:picLocks noChangeAspect="1"/>
          </p:cNvPicPr>
          <p:nvPr/>
        </p:nvPicPr>
        <p:blipFill>
          <a:blip r:embed="rId7"/>
          <a:stretch>
            <a:fillRect/>
          </a:stretch>
        </p:blipFill>
        <p:spPr>
          <a:xfrm>
            <a:off x="10894723" y="5973610"/>
            <a:ext cx="1425183" cy="812800"/>
          </a:xfrm>
          <a:prstGeom prst="rect">
            <a:avLst/>
          </a:prstGeom>
        </p:spPr>
      </p:pic>
      <p:pic>
        <p:nvPicPr>
          <p:cNvPr id="37" name="Picture 48" descr="Qr code&#10;&#10;Description automatically generated"/>
          <p:cNvPicPr>
            <a:picLocks noChangeAspect="1"/>
          </p:cNvPicPr>
          <p:nvPr/>
        </p:nvPicPr>
        <p:blipFill>
          <a:blip r:embed="rId8"/>
          <a:stretch>
            <a:fillRect/>
          </a:stretch>
        </p:blipFill>
        <p:spPr>
          <a:xfrm>
            <a:off x="14286230" y="5799455"/>
            <a:ext cx="1426845" cy="1324610"/>
          </a:xfrm>
          <a:prstGeom prst="rect">
            <a:avLst/>
          </a:prstGeom>
        </p:spPr>
      </p:pic>
      <p:sp>
        <p:nvSpPr>
          <p:cNvPr id="49" name="TextBox 48"/>
          <p:cNvSpPr txBox="1"/>
          <p:nvPr/>
        </p:nvSpPr>
        <p:spPr>
          <a:xfrm>
            <a:off x="11116347" y="7041321"/>
            <a:ext cx="4875739" cy="40925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000" dirty="0">
                <a:latin typeface="Arial Nova"/>
                <a:cs typeface="Calibri" panose="020F0502020204030204"/>
              </a:rPr>
              <a:t> I improved on PROG by completing fun timed, code challenges in </a:t>
            </a:r>
            <a:r>
              <a:rPr lang="en-GB" sz="2000" b="1" dirty="0">
                <a:latin typeface="Arial Nova"/>
                <a:cs typeface="Calibri" panose="020F0502020204030204"/>
              </a:rPr>
              <a:t>Python</a:t>
            </a:r>
            <a:r>
              <a:rPr lang="en-GB" sz="2000" dirty="0">
                <a:latin typeface="Arial Nova"/>
                <a:cs typeface="Calibri" panose="020F0502020204030204"/>
              </a:rPr>
              <a:t>, which you can see on my </a:t>
            </a:r>
            <a:r>
              <a:rPr lang="en-GB" sz="2000" b="1" dirty="0">
                <a:latin typeface="Arial Nova"/>
                <a:cs typeface="Calibri" panose="020F0502020204030204"/>
              </a:rPr>
              <a:t>GitHub </a:t>
            </a:r>
            <a:r>
              <a:rPr lang="en-GB" sz="2000" dirty="0">
                <a:latin typeface="Arial Nova"/>
                <a:cs typeface="Calibri" panose="020F0502020204030204"/>
              </a:rPr>
              <a:t>account (QR code), as I completed more coding challenges, I required fewer revisions to my code which demonstrates in improvement. I also set </a:t>
            </a:r>
            <a:r>
              <a:rPr lang="en-GB" sz="2000" b="1" dirty="0">
                <a:latin typeface="Arial Nova"/>
                <a:cs typeface="Calibri" panose="020F0502020204030204"/>
              </a:rPr>
              <a:t>SQL </a:t>
            </a:r>
            <a:r>
              <a:rPr lang="en-GB" sz="2000" dirty="0">
                <a:latin typeface="Arial Nova"/>
                <a:cs typeface="Calibri" panose="020F0502020204030204"/>
              </a:rPr>
              <a:t>commands and </a:t>
            </a:r>
            <a:r>
              <a:rPr lang="en-GB" sz="2000" b="1" dirty="0">
                <a:latin typeface="Arial Nova"/>
                <a:cs typeface="Calibri" panose="020F0502020204030204"/>
              </a:rPr>
              <a:t>HTML </a:t>
            </a:r>
            <a:r>
              <a:rPr lang="en-GB" sz="2000" dirty="0">
                <a:latin typeface="Arial Nova"/>
                <a:cs typeface="Calibri" panose="020F0502020204030204"/>
              </a:rPr>
              <a:t>with </a:t>
            </a:r>
            <a:r>
              <a:rPr lang="en-GB" sz="2000" b="1" dirty="0">
                <a:latin typeface="Arial Nova"/>
                <a:cs typeface="Calibri" panose="020F0502020204030204"/>
              </a:rPr>
              <a:t>JavaScript</a:t>
            </a:r>
            <a:r>
              <a:rPr lang="en-GB" sz="2000" dirty="0">
                <a:latin typeface="Arial Nova"/>
                <a:cs typeface="Calibri" panose="020F0502020204030204"/>
              </a:rPr>
              <a:t>.</a:t>
            </a:r>
          </a:p>
          <a:p>
            <a:pPr algn="ctr"/>
            <a:r>
              <a:rPr lang="en-GB" sz="2000" dirty="0">
                <a:latin typeface="Arial Nova"/>
                <a:cs typeface="Calibri" panose="020F0502020204030204"/>
              </a:rPr>
              <a:t>I used more Git commands such as branching. I also reviewed repos to follow standard layout conventions (like Python functions, classes and ONS design in HTML).</a:t>
            </a:r>
            <a:endParaRPr lang="en-US">
              <a:cs typeface="Calibri" panose="020F0502020204030204"/>
            </a:endParaRPr>
          </a:p>
        </p:txBody>
      </p:sp>
      <p:sp>
        <p:nvSpPr>
          <p:cNvPr id="52" name="TextBox 51"/>
          <p:cNvSpPr txBox="1"/>
          <p:nvPr/>
        </p:nvSpPr>
        <p:spPr>
          <a:xfrm>
            <a:off x="15992061" y="6991463"/>
            <a:ext cx="528429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endParaRPr lang="en-GB" sz="1200">
              <a:latin typeface="Arial Nova"/>
              <a:cs typeface="Calibri" panose="020F0502020204030204"/>
            </a:endParaRPr>
          </a:p>
        </p:txBody>
      </p:sp>
      <p:sp>
        <p:nvSpPr>
          <p:cNvPr id="57" name="Rectangle: Rounded Corners 56"/>
          <p:cNvSpPr/>
          <p:nvPr/>
        </p:nvSpPr>
        <p:spPr>
          <a:xfrm>
            <a:off x="57785" y="18682335"/>
            <a:ext cx="5240020" cy="5866765"/>
          </a:xfrm>
          <a:prstGeom prst="roundRect">
            <a:avLst/>
          </a:prstGeom>
          <a:solidFill>
            <a:schemeClr val="accent6">
              <a:lumMod val="60000"/>
              <a:lumOff val="4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en-GB" sz="1050">
              <a:solidFill>
                <a:schemeClr val="tx1"/>
              </a:solidFill>
              <a:latin typeface="Arial Nova"/>
            </a:endParaRPr>
          </a:p>
          <a:p>
            <a:pPr algn="ctr"/>
            <a:endParaRPr lang="en-GB" sz="2400">
              <a:solidFill>
                <a:schemeClr val="tx1"/>
              </a:solidFill>
              <a:latin typeface="Arial Nova"/>
            </a:endParaRPr>
          </a:p>
          <a:p>
            <a:pPr algn="ctr"/>
            <a:endParaRPr lang="en-GB" sz="2000">
              <a:solidFill>
                <a:schemeClr val="tx1"/>
              </a:solidFill>
              <a:latin typeface="Arial Nova"/>
            </a:endParaRPr>
          </a:p>
          <a:p>
            <a:pPr algn="ctr"/>
            <a:endParaRPr lang="en-GB" sz="2000">
              <a:solidFill>
                <a:schemeClr val="tx1"/>
              </a:solidFill>
              <a:latin typeface="Arial Nova"/>
            </a:endParaRPr>
          </a:p>
        </p:txBody>
      </p:sp>
      <p:sp>
        <p:nvSpPr>
          <p:cNvPr id="60" name="TextBox 59"/>
          <p:cNvSpPr txBox="1"/>
          <p:nvPr/>
        </p:nvSpPr>
        <p:spPr>
          <a:xfrm>
            <a:off x="598658" y="17667491"/>
            <a:ext cx="9482604" cy="101473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000">
                <a:latin typeface="Arial Nova"/>
                <a:ea typeface="+mn-lt"/>
                <a:cs typeface="+mn-lt"/>
              </a:rPr>
              <a:t>I developed my employability skills adequately, by collaborating with others, especially my probation teammate and others to find improvements that could be implemented into code initiated by other teams based on task criteria.</a:t>
            </a:r>
            <a:endParaRPr lang="en-GB">
              <a:latin typeface="Arial Nova"/>
              <a:cs typeface="Calibri" panose="020F0502020204030204"/>
            </a:endParaRPr>
          </a:p>
        </p:txBody>
      </p:sp>
      <p:sp>
        <p:nvSpPr>
          <p:cNvPr id="61" name="TextBox 60"/>
          <p:cNvSpPr txBox="1"/>
          <p:nvPr/>
        </p:nvSpPr>
        <p:spPr>
          <a:xfrm>
            <a:off x="16312515" y="6264910"/>
            <a:ext cx="4757420" cy="470789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000" dirty="0">
                <a:latin typeface="Arial Nova"/>
                <a:cs typeface="Calibri" panose="020F0502020204030204"/>
              </a:rPr>
              <a:t>During</a:t>
            </a:r>
            <a:r>
              <a:rPr lang="en-GB" sz="2000" dirty="0">
                <a:latin typeface="Arial Nova"/>
                <a:ea typeface="+mn-lt"/>
                <a:cs typeface="+mn-lt"/>
              </a:rPr>
              <a:t> probation, I worked on an IPS survey website, involving tasks like modifying AWS resource names, job names, and action tasks.</a:t>
            </a:r>
          </a:p>
          <a:p>
            <a:pPr algn="ctr"/>
            <a:endParaRPr lang="en-GB" sz="2000" dirty="0">
              <a:latin typeface="Arial Nova"/>
              <a:ea typeface="Calibri" panose="020F0502020204030204"/>
              <a:cs typeface="Calibri" panose="020F0502020204030204"/>
            </a:endParaRPr>
          </a:p>
          <a:p>
            <a:pPr algn="ctr"/>
            <a:r>
              <a:rPr lang="en-GB" sz="2000" dirty="0">
                <a:latin typeface="Arial Nova"/>
                <a:ea typeface="Calibri" panose="020F0502020204030204"/>
                <a:cs typeface="Calibri" panose="020F0502020204030204"/>
              </a:rPr>
              <a:t>I used two AWS-based Terraform files: main and variable. I changed or added resources to comply with criteria and discovered that backend code cannot directly reference frontend code. </a:t>
            </a:r>
          </a:p>
          <a:p>
            <a:pPr algn="ctr"/>
            <a:endParaRPr lang="en-GB" sz="2000" dirty="0">
              <a:latin typeface="Arial Nova"/>
              <a:cs typeface="Calibri" panose="020F0502020204030204"/>
            </a:endParaRPr>
          </a:p>
          <a:p>
            <a:pPr algn="ctr"/>
            <a:r>
              <a:rPr lang="en-GB" sz="2000" dirty="0">
                <a:latin typeface="Arial Nova"/>
                <a:cs typeface="Calibri" panose="020F0502020204030204"/>
              </a:rPr>
              <a:t>By learning these infrastructure-based software, I was able to create Terraform based build plans ready to deploy onto an AWS server.</a:t>
            </a:r>
          </a:p>
        </p:txBody>
      </p:sp>
      <p:pic>
        <p:nvPicPr>
          <p:cNvPr id="62" name="Picture 62" descr="Logo&#10;&#10;Description automatically generated"/>
          <p:cNvPicPr>
            <a:picLocks noChangeAspect="1"/>
          </p:cNvPicPr>
          <p:nvPr/>
        </p:nvPicPr>
        <p:blipFill>
          <a:blip r:embed="rId9"/>
          <a:stretch>
            <a:fillRect/>
          </a:stretch>
        </p:blipFill>
        <p:spPr>
          <a:xfrm>
            <a:off x="19805577" y="5835928"/>
            <a:ext cx="663775" cy="419430"/>
          </a:xfrm>
          <a:prstGeom prst="rect">
            <a:avLst/>
          </a:prstGeom>
        </p:spPr>
      </p:pic>
      <p:sp>
        <p:nvSpPr>
          <p:cNvPr id="59" name="TextBox 58"/>
          <p:cNvSpPr txBox="1"/>
          <p:nvPr/>
        </p:nvSpPr>
        <p:spPr>
          <a:xfrm>
            <a:off x="212725" y="18805525"/>
            <a:ext cx="4929505" cy="538480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400" u="sng" dirty="0">
                <a:latin typeface="Arial Nova"/>
                <a:cs typeface="Calibri" panose="020F0502020204030204"/>
              </a:rPr>
              <a:t>AUTONOMY</a:t>
            </a:r>
          </a:p>
          <a:p>
            <a:pPr algn="ctr"/>
            <a:r>
              <a:rPr lang="en-GB" sz="2000" dirty="0">
                <a:latin typeface="Arial Nova"/>
                <a:cs typeface="Calibri" panose="020F0502020204030204"/>
              </a:rPr>
              <a:t>I often had help from teammates throughout the completion of assignments. However, during the placement, I started developed code and troubleshooting on my own.  </a:t>
            </a:r>
          </a:p>
          <a:p>
            <a:pPr algn="ctr"/>
            <a:r>
              <a:rPr lang="en-GB" sz="2000" dirty="0">
                <a:latin typeface="Arial Nova"/>
                <a:cs typeface="Calibri" panose="020F0502020204030204"/>
              </a:rPr>
              <a:t>For instance, I had found a bug in the IPS file upload page and took it upon myself to identify the problem with the code. </a:t>
            </a:r>
            <a:br>
              <a:rPr lang="en-GB" sz="2000" dirty="0">
                <a:latin typeface="Arial Nova"/>
                <a:cs typeface="Calibri" panose="020F0502020204030204"/>
              </a:rPr>
            </a:br>
            <a:r>
              <a:rPr lang="en-GB" sz="2000" dirty="0">
                <a:latin typeface="Arial Nova"/>
                <a:cs typeface="Calibri" panose="020F0502020204030204"/>
              </a:rPr>
              <a:t>A function called ‘</a:t>
            </a:r>
            <a:r>
              <a:rPr lang="en-GB" sz="2000" dirty="0" err="1">
                <a:latin typeface="Arial Nova"/>
                <a:cs typeface="Calibri" panose="020F0502020204030204"/>
              </a:rPr>
              <a:t>FileRequired</a:t>
            </a:r>
            <a:r>
              <a:rPr lang="en-GB" sz="2000" dirty="0">
                <a:latin typeface="Arial Nova"/>
                <a:cs typeface="Calibri" panose="020F0502020204030204"/>
              </a:rPr>
              <a:t>’ would be called upon when I submit without filling in all the needed variables. However, if resubmitting with all variables filled, the function was mistakenly still called.</a:t>
            </a:r>
            <a:br>
              <a:rPr lang="en-GB" sz="2000" dirty="0">
                <a:latin typeface="Arial Nova"/>
                <a:cs typeface="Calibri" panose="020F0502020204030204"/>
              </a:rPr>
            </a:br>
            <a:r>
              <a:rPr lang="en-GB" sz="2000" dirty="0">
                <a:latin typeface="Arial Nova"/>
                <a:cs typeface="Calibri" panose="020F0502020204030204"/>
              </a:rPr>
              <a:t>Therefore, I collaborated with a teammate to create an overwriting class that would correctly call ‘</a:t>
            </a:r>
            <a:r>
              <a:rPr lang="en-GB" sz="2000" dirty="0" err="1">
                <a:latin typeface="Arial Nova"/>
                <a:cs typeface="Calibri" panose="020F0502020204030204"/>
              </a:rPr>
              <a:t>FileRequired</a:t>
            </a:r>
            <a:r>
              <a:rPr lang="en-GB" sz="2000" dirty="0">
                <a:latin typeface="Arial Nova"/>
                <a:cs typeface="Calibri" panose="020F0502020204030204"/>
              </a:rPr>
              <a:t>’.</a:t>
            </a:r>
          </a:p>
        </p:txBody>
      </p:sp>
      <p:pic>
        <p:nvPicPr>
          <p:cNvPr id="63" name="Picture 63" descr="Icon&#10;&#10;Description automatically generated"/>
          <p:cNvPicPr>
            <a:picLocks noChangeAspect="1"/>
          </p:cNvPicPr>
          <p:nvPr/>
        </p:nvPicPr>
        <p:blipFill>
          <a:blip r:embed="rId10"/>
          <a:stretch>
            <a:fillRect/>
          </a:stretch>
        </p:blipFill>
        <p:spPr>
          <a:xfrm>
            <a:off x="11978263" y="5756170"/>
            <a:ext cx="965487" cy="1065611"/>
          </a:xfrm>
          <a:prstGeom prst="rect">
            <a:avLst/>
          </a:prstGeom>
        </p:spPr>
      </p:pic>
      <p:pic>
        <p:nvPicPr>
          <p:cNvPr id="13" name="Picture 17" descr="Logo&#10;&#10;Description automatically generated"/>
          <p:cNvPicPr>
            <a:picLocks noChangeAspect="1"/>
          </p:cNvPicPr>
          <p:nvPr/>
        </p:nvPicPr>
        <p:blipFill>
          <a:blip r:embed="rId11"/>
          <a:stretch>
            <a:fillRect/>
          </a:stretch>
        </p:blipFill>
        <p:spPr>
          <a:xfrm>
            <a:off x="11483975" y="13234670"/>
            <a:ext cx="1459230" cy="788035"/>
          </a:xfrm>
          <a:prstGeom prst="rect">
            <a:avLst/>
          </a:prstGeom>
        </p:spPr>
      </p:pic>
      <p:sp>
        <p:nvSpPr>
          <p:cNvPr id="64" name="Rectangle: Rounded Corners 63"/>
          <p:cNvSpPr/>
          <p:nvPr/>
        </p:nvSpPr>
        <p:spPr>
          <a:xfrm>
            <a:off x="11167110" y="3741420"/>
            <a:ext cx="9705975" cy="1586230"/>
          </a:xfrm>
          <a:prstGeom prst="roundRect">
            <a:avLst/>
          </a:prstGeom>
          <a:solidFill>
            <a:schemeClr val="bg1">
              <a:lumMod val="9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sz="2000" b="1" u="sng">
              <a:solidFill>
                <a:schemeClr val="tx1"/>
              </a:solidFill>
              <a:latin typeface="Arial Nova"/>
              <a:cs typeface="Calibri" panose="020F0502020204030204"/>
            </a:endParaRPr>
          </a:p>
        </p:txBody>
      </p:sp>
      <p:sp>
        <p:nvSpPr>
          <p:cNvPr id="15" name="TextBox 14"/>
          <p:cNvSpPr txBox="1"/>
          <p:nvPr/>
        </p:nvSpPr>
        <p:spPr>
          <a:xfrm>
            <a:off x="11040804" y="3872841"/>
            <a:ext cx="9952928"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000" dirty="0">
                <a:latin typeface="Arial Nova"/>
                <a:cs typeface="Calibri" panose="020F0502020204030204"/>
              </a:rPr>
              <a:t>Throughout the placement, I developed programmes to improve my own programming skills. I studied different functions, and modules and rated their viability for any assignments. The survey pages consisted of running Python and SQL scripts onto HTML pages and storing files with an AWS infrastructure, via Terraform.</a:t>
            </a:r>
          </a:p>
        </p:txBody>
      </p:sp>
      <p:sp>
        <p:nvSpPr>
          <p:cNvPr id="4" name="Rectangle: Rounded Corners 3"/>
          <p:cNvSpPr/>
          <p:nvPr/>
        </p:nvSpPr>
        <p:spPr>
          <a:xfrm>
            <a:off x="5369560" y="18682335"/>
            <a:ext cx="5240020" cy="5866130"/>
          </a:xfrm>
          <a:prstGeom prst="roundRect">
            <a:avLst/>
          </a:prstGeom>
          <a:solidFill>
            <a:schemeClr val="accent2"/>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en-GB" sz="1050">
              <a:solidFill>
                <a:schemeClr val="tx1"/>
              </a:solidFill>
              <a:latin typeface="Arial Nova"/>
            </a:endParaRPr>
          </a:p>
          <a:p>
            <a:pPr algn="ctr"/>
            <a:endParaRPr lang="en-GB" sz="2400">
              <a:solidFill>
                <a:schemeClr val="tx1"/>
              </a:solidFill>
              <a:latin typeface="Arial Nova"/>
            </a:endParaRPr>
          </a:p>
          <a:p>
            <a:pPr algn="ctr"/>
            <a:endParaRPr lang="en-GB" sz="2000">
              <a:solidFill>
                <a:schemeClr val="tx1"/>
              </a:solidFill>
              <a:latin typeface="Arial Nova"/>
            </a:endParaRPr>
          </a:p>
          <a:p>
            <a:pPr algn="ctr"/>
            <a:endParaRPr lang="en-GB" sz="2000">
              <a:solidFill>
                <a:schemeClr val="tx1"/>
              </a:solidFill>
              <a:latin typeface="Arial Nova"/>
            </a:endParaRPr>
          </a:p>
        </p:txBody>
      </p:sp>
      <p:sp>
        <p:nvSpPr>
          <p:cNvPr id="42" name="TextBox 41"/>
          <p:cNvSpPr txBox="1"/>
          <p:nvPr/>
        </p:nvSpPr>
        <p:spPr>
          <a:xfrm>
            <a:off x="5547995" y="18851245"/>
            <a:ext cx="4883150" cy="600075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400" u="sng" dirty="0">
                <a:latin typeface="Arial Nova"/>
                <a:cs typeface="Calibri" panose="020F0502020204030204"/>
              </a:rPr>
              <a:t>INFLUENCE</a:t>
            </a:r>
          </a:p>
          <a:p>
            <a:pPr algn="ctr"/>
            <a:r>
              <a:rPr lang="en-GB" sz="2000" dirty="0">
                <a:latin typeface="Arial Nova"/>
                <a:cs typeface="Calibri" panose="020F0502020204030204"/>
                <a:sym typeface="+mn-ea"/>
              </a:rPr>
              <a:t>Throughout the placement, I influenced meetings regularly by asking some questions relating to the task, sometimes asking for clarification relating to tasks, in which they often gave details they initially missed out, at other times I made suggestions that would prompt a discussion into our methodologies.</a:t>
            </a:r>
            <a:endParaRPr lang="en-GB" sz="2000" dirty="0">
              <a:latin typeface="Arial Nova"/>
              <a:cs typeface="Calibri" panose="020F0502020204030204"/>
            </a:endParaRPr>
          </a:p>
          <a:p>
            <a:pPr algn="ctr"/>
            <a:endParaRPr lang="en-GB" sz="2000">
              <a:latin typeface="Arial Nova"/>
              <a:cs typeface="Calibri" panose="020F0502020204030204"/>
            </a:endParaRPr>
          </a:p>
          <a:p>
            <a:pPr algn="ctr"/>
            <a:r>
              <a:rPr lang="en-GB" sz="2000" dirty="0">
                <a:latin typeface="Arial Nova"/>
                <a:cs typeface="Calibri" panose="020F0502020204030204"/>
              </a:rPr>
              <a:t>One of my suggestion to SPP was to use KANBAN instead of AGILE in Jira, because it would allow the user to break down tasks into manageable subtasks, ranking their importance leading to more efficient code creation. The team approved using KANBAN, have been using it since.</a:t>
            </a:r>
          </a:p>
          <a:p>
            <a:pPr algn="ctr"/>
            <a:endParaRPr lang="en-GB" sz="2000">
              <a:latin typeface="Arial Nova"/>
              <a:cs typeface="Calibri" panose="020F0502020204030204"/>
            </a:endParaRPr>
          </a:p>
        </p:txBody>
      </p:sp>
      <p:sp>
        <p:nvSpPr>
          <p:cNvPr id="45" name="Rectangle: Rounded Corners 44"/>
          <p:cNvSpPr/>
          <p:nvPr/>
        </p:nvSpPr>
        <p:spPr>
          <a:xfrm>
            <a:off x="5361297" y="24618950"/>
            <a:ext cx="5240015" cy="5627370"/>
          </a:xfrm>
          <a:prstGeom prst="roundRect">
            <a:avLst/>
          </a:prstGeom>
          <a:solidFill>
            <a:schemeClr val="accent5">
              <a:lumMod val="60000"/>
              <a:lumOff val="4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en-GB" sz="1050">
              <a:solidFill>
                <a:schemeClr val="tx1"/>
              </a:solidFill>
              <a:latin typeface="Arial Nova"/>
            </a:endParaRPr>
          </a:p>
          <a:p>
            <a:pPr algn="ctr"/>
            <a:endParaRPr lang="en-GB" sz="2400">
              <a:solidFill>
                <a:schemeClr val="tx1"/>
              </a:solidFill>
              <a:latin typeface="Arial Nova"/>
            </a:endParaRPr>
          </a:p>
          <a:p>
            <a:pPr algn="ctr"/>
            <a:endParaRPr lang="en-GB" sz="2000">
              <a:solidFill>
                <a:schemeClr val="tx1"/>
              </a:solidFill>
              <a:latin typeface="Arial Nova"/>
            </a:endParaRPr>
          </a:p>
          <a:p>
            <a:pPr algn="ctr"/>
            <a:endParaRPr lang="en-GB" sz="2000">
              <a:solidFill>
                <a:schemeClr val="tx1"/>
              </a:solidFill>
              <a:latin typeface="Arial Nova"/>
            </a:endParaRPr>
          </a:p>
        </p:txBody>
      </p:sp>
      <p:sp>
        <p:nvSpPr>
          <p:cNvPr id="12" name="Rectangle: Rounded Corners 11"/>
          <p:cNvSpPr/>
          <p:nvPr/>
        </p:nvSpPr>
        <p:spPr>
          <a:xfrm>
            <a:off x="11555730" y="11461750"/>
            <a:ext cx="8882380" cy="658495"/>
          </a:xfrm>
          <a:prstGeom prst="roundRect">
            <a:avLst/>
          </a:prstGeom>
          <a:solidFill>
            <a:schemeClr val="accent4">
              <a:lumMod val="40000"/>
              <a:lumOff val="6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a:solidFill>
                <a:schemeClr val="tx1"/>
              </a:solidFill>
            </a:endParaRPr>
          </a:p>
        </p:txBody>
      </p:sp>
      <p:sp>
        <p:nvSpPr>
          <p:cNvPr id="50" name="TextBox 49"/>
          <p:cNvSpPr txBox="1"/>
          <p:nvPr/>
        </p:nvSpPr>
        <p:spPr>
          <a:xfrm>
            <a:off x="5793105" y="25126950"/>
            <a:ext cx="4393565" cy="44615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400" u="sng">
                <a:latin typeface="Arial Nova"/>
                <a:cs typeface="Calibri" panose="020F0502020204030204"/>
              </a:rPr>
              <a:t>COMPLEXITY</a:t>
            </a:r>
            <a:endParaRPr lang="en-US">
              <a:ea typeface="Calibri" panose="020F0502020204030204"/>
              <a:cs typeface="Calibri" panose="020F0502020204030204"/>
            </a:endParaRPr>
          </a:p>
          <a:p>
            <a:pPr algn="ctr"/>
            <a:r>
              <a:rPr lang="en-GB" sz="2000">
                <a:latin typeface="Arial Nova"/>
                <a:cs typeface="Calibri" panose="020F0502020204030204"/>
              </a:rPr>
              <a:t>After completing the probation training and testing code, I was able to follow IPS protocol regarding deploying  Concourse build plan with two environments.</a:t>
            </a:r>
          </a:p>
          <a:p>
            <a:pPr algn="ctr"/>
            <a:endParaRPr lang="en-GB" sz="2000">
              <a:latin typeface="Arial Nova"/>
              <a:cs typeface="Calibri" panose="020F0502020204030204"/>
            </a:endParaRPr>
          </a:p>
          <a:p>
            <a:pPr algn="ctr"/>
            <a:r>
              <a:rPr lang="en-GB" sz="2000">
                <a:latin typeface="Arial Nova"/>
                <a:cs typeface="Calibri" panose="020F0502020204030204"/>
              </a:rPr>
              <a:t>I received some assistances when requiring to do more complex task, such as dynamic Concourse Deploy commands, such as the User Acceptance Testing and Sandbox environment on different build plans.</a:t>
            </a:r>
          </a:p>
          <a:p>
            <a:pPr algn="ctr"/>
            <a:endParaRPr lang="en-GB" sz="2000">
              <a:latin typeface="Arial Nova"/>
              <a:cs typeface="Calibri" panose="020F0502020204030204"/>
            </a:endParaRPr>
          </a:p>
        </p:txBody>
      </p:sp>
      <p:sp>
        <p:nvSpPr>
          <p:cNvPr id="38" name="Rectangle: Rounded Corners 37"/>
          <p:cNvSpPr/>
          <p:nvPr/>
        </p:nvSpPr>
        <p:spPr>
          <a:xfrm>
            <a:off x="53984" y="24619585"/>
            <a:ext cx="5240015" cy="5626735"/>
          </a:xfrm>
          <a:prstGeom prst="roundRect">
            <a:avLst/>
          </a:prstGeom>
          <a:solidFill>
            <a:schemeClr val="accent4"/>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en-GB" sz="1050">
              <a:solidFill>
                <a:schemeClr val="tx1"/>
              </a:solidFill>
              <a:latin typeface="Arial Nova"/>
            </a:endParaRPr>
          </a:p>
          <a:p>
            <a:pPr algn="ctr"/>
            <a:endParaRPr lang="en-GB" sz="2400">
              <a:solidFill>
                <a:schemeClr val="tx1"/>
              </a:solidFill>
              <a:latin typeface="Arial Nova"/>
            </a:endParaRPr>
          </a:p>
          <a:p>
            <a:pPr algn="ctr"/>
            <a:endParaRPr lang="en-GB" sz="2000">
              <a:solidFill>
                <a:schemeClr val="tx1"/>
              </a:solidFill>
              <a:latin typeface="Arial Nova"/>
            </a:endParaRPr>
          </a:p>
          <a:p>
            <a:pPr algn="ctr"/>
            <a:endParaRPr lang="en-GB" sz="2000">
              <a:solidFill>
                <a:schemeClr val="tx1"/>
              </a:solidFill>
              <a:latin typeface="Arial Nova"/>
            </a:endParaRPr>
          </a:p>
        </p:txBody>
      </p:sp>
      <p:sp>
        <p:nvSpPr>
          <p:cNvPr id="16" name="TextBox 15"/>
          <p:cNvSpPr txBox="1"/>
          <p:nvPr/>
        </p:nvSpPr>
        <p:spPr>
          <a:xfrm>
            <a:off x="11556365" y="11466195"/>
            <a:ext cx="8896985" cy="70675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000">
                <a:latin typeface="Arial Nova"/>
                <a:cs typeface="Calibri" panose="020F0502020204030204"/>
              </a:rPr>
              <a:t>I tested teammates and my own code. SPP used </a:t>
            </a:r>
            <a:r>
              <a:rPr lang="en-GB" sz="2000" b="1">
                <a:latin typeface="Arial Nova"/>
                <a:cs typeface="Calibri" panose="020F0502020204030204"/>
              </a:rPr>
              <a:t>continuous integration </a:t>
            </a:r>
            <a:r>
              <a:rPr lang="en-GB" sz="2000">
                <a:latin typeface="Arial Nova"/>
                <a:cs typeface="Calibri" panose="020F0502020204030204"/>
              </a:rPr>
              <a:t>to test code, which I adapted to use myself in my probation. </a:t>
            </a:r>
          </a:p>
        </p:txBody>
      </p:sp>
      <p:sp>
        <p:nvSpPr>
          <p:cNvPr id="39" name="TextBox 38"/>
          <p:cNvSpPr txBox="1"/>
          <p:nvPr/>
        </p:nvSpPr>
        <p:spPr>
          <a:xfrm>
            <a:off x="272415" y="25082500"/>
            <a:ext cx="4755515" cy="415417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400" u="sng">
                <a:latin typeface="Arial Nova"/>
                <a:ea typeface="Calibri" panose="020F0502020204030204"/>
                <a:cs typeface="Calibri" panose="020F0502020204030204"/>
              </a:rPr>
              <a:t>BUSINESS SKILLS</a:t>
            </a:r>
          </a:p>
          <a:p>
            <a:pPr algn="ctr"/>
            <a:r>
              <a:rPr lang="en-GB" sz="2000">
                <a:latin typeface="Arial Nova"/>
                <a:cs typeface="Calibri" panose="020F0502020204030204"/>
              </a:rPr>
              <a:t>In this placement, I have shown my communication skills, especially during meetings with my teammates. I knew when it was the right time to talk or listen and would prompt useful discussions.</a:t>
            </a:r>
          </a:p>
          <a:p>
            <a:pPr algn="ctr"/>
            <a:endParaRPr lang="en-GB" sz="2000">
              <a:latin typeface="Arial Nova"/>
              <a:cs typeface="Calibri" panose="020F0502020204030204"/>
            </a:endParaRPr>
          </a:p>
          <a:p>
            <a:pPr algn="ctr"/>
            <a:r>
              <a:rPr lang="en-GB" sz="2000">
                <a:latin typeface="Arial Nova"/>
                <a:cs typeface="Calibri" panose="020F0502020204030204"/>
              </a:rPr>
              <a:t> Over the course of my placement, I improved on my use of tools standards, methods and applications. For example, I now know how to use Pytest to test variable validity in Python, which is especially useful for debugging.</a:t>
            </a:r>
          </a:p>
        </p:txBody>
      </p:sp>
      <p:sp>
        <p:nvSpPr>
          <p:cNvPr id="51" name="Rectangle: Rounded Corners 50"/>
          <p:cNvSpPr/>
          <p:nvPr/>
        </p:nvSpPr>
        <p:spPr>
          <a:xfrm>
            <a:off x="10913708" y="25414605"/>
            <a:ext cx="10337800" cy="1844675"/>
          </a:xfrm>
          <a:prstGeom prst="roundRect">
            <a:avLst/>
          </a:prstGeom>
          <a:solidFill>
            <a:schemeClr val="accent1">
              <a:lumMod val="40000"/>
              <a:lumOff val="6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r>
              <a:rPr lang="en-GB" sz="2200" u="sng">
                <a:solidFill>
                  <a:schemeClr val="tx1"/>
                </a:solidFill>
                <a:latin typeface="Arial Nova"/>
                <a:cs typeface="Calibri" panose="020F0502020204030204"/>
              </a:rPr>
              <a:t>ASK FOR HELP</a:t>
            </a:r>
            <a:endParaRPr lang="en-GB" sz="2200">
              <a:solidFill>
                <a:schemeClr val="tx1"/>
              </a:solidFill>
              <a:latin typeface="Arial Nova"/>
              <a:cs typeface="Calibri" panose="020F0502020204030204"/>
            </a:endParaRPr>
          </a:p>
          <a:p>
            <a:pPr algn="ctr"/>
            <a:r>
              <a:rPr lang="en-GB" sz="2000">
                <a:solidFill>
                  <a:schemeClr val="tx1"/>
                </a:solidFill>
                <a:latin typeface="Arial Nova"/>
                <a:cs typeface="Calibri" panose="020F0502020204030204"/>
              </a:rPr>
              <a:t>When you are stuck on a task, ask for someone to pair with you so then you can learn how your teammate accomplishes that task, and you will learn to use their methods when completing similar tasks. Be sure to note them down to help you remember and improve your autonomy. </a:t>
            </a:r>
            <a:r>
              <a:rPr lang="en-GB" sz="2000" b="1">
                <a:solidFill>
                  <a:schemeClr val="tx1"/>
                </a:solidFill>
                <a:latin typeface="Arial Nova"/>
                <a:cs typeface="Calibri" panose="020F0502020204030204"/>
              </a:rPr>
              <a:t>Your team will look out for you!</a:t>
            </a: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p:txBody>
      </p:sp>
      <p:sp>
        <p:nvSpPr>
          <p:cNvPr id="20" name="TextBox 19"/>
          <p:cNvSpPr txBox="1"/>
          <p:nvPr/>
        </p:nvSpPr>
        <p:spPr>
          <a:xfrm>
            <a:off x="10792999" y="5339149"/>
            <a:ext cx="5290359" cy="4603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400" u="sng" dirty="0">
                <a:latin typeface="Arial Nova"/>
                <a:cs typeface="Calibri" panose="020F0502020204030204"/>
              </a:rPr>
              <a:t>FRONTEND</a:t>
            </a:r>
          </a:p>
        </p:txBody>
      </p:sp>
      <p:sp>
        <p:nvSpPr>
          <p:cNvPr id="29" name="TextBox 28"/>
          <p:cNvSpPr txBox="1"/>
          <p:nvPr/>
        </p:nvSpPr>
        <p:spPr>
          <a:xfrm>
            <a:off x="16047720" y="5339080"/>
            <a:ext cx="5227320" cy="4603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400" u="sng" dirty="0">
                <a:latin typeface="Arial Nova"/>
                <a:cs typeface="Calibri" panose="020F0502020204030204"/>
              </a:rPr>
              <a:t>BACKEND</a:t>
            </a:r>
          </a:p>
        </p:txBody>
      </p:sp>
      <p:sp>
        <p:nvSpPr>
          <p:cNvPr id="31" name="Rectangle: Rounded Corners 45"/>
          <p:cNvSpPr/>
          <p:nvPr/>
        </p:nvSpPr>
        <p:spPr>
          <a:xfrm>
            <a:off x="11555730" y="14264005"/>
            <a:ext cx="8883015" cy="1861185"/>
          </a:xfrm>
          <a:prstGeom prst="roundRect">
            <a:avLst/>
          </a:prstGeom>
          <a:solidFill>
            <a:schemeClr val="accent4">
              <a:lumMod val="60000"/>
              <a:lumOff val="4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a:solidFill>
                <a:schemeClr val="tx1"/>
              </a:solidFill>
            </a:endParaRPr>
          </a:p>
        </p:txBody>
      </p:sp>
      <p:pic>
        <p:nvPicPr>
          <p:cNvPr id="44" name="Picture 44" descr="Logo&#10;&#10;Description automatically generated"/>
          <p:cNvPicPr>
            <a:picLocks noChangeAspect="1"/>
          </p:cNvPicPr>
          <p:nvPr/>
        </p:nvPicPr>
        <p:blipFill>
          <a:blip r:embed="rId12"/>
          <a:stretch>
            <a:fillRect/>
          </a:stretch>
        </p:blipFill>
        <p:spPr>
          <a:xfrm>
            <a:off x="11556120" y="14519037"/>
            <a:ext cx="1314840" cy="1250950"/>
          </a:xfrm>
          <a:prstGeom prst="rect">
            <a:avLst/>
          </a:prstGeom>
        </p:spPr>
      </p:pic>
      <p:sp>
        <p:nvSpPr>
          <p:cNvPr id="53" name="TextBox 66"/>
          <p:cNvSpPr txBox="1"/>
          <p:nvPr/>
        </p:nvSpPr>
        <p:spPr>
          <a:xfrm>
            <a:off x="12611100" y="12242800"/>
            <a:ext cx="7693025" cy="19380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000">
                <a:latin typeface="Arial Nova"/>
                <a:ea typeface="Segoe UI" panose="020B0502040204020203"/>
                <a:cs typeface="Segoe UI" panose="020B0502040204020203"/>
              </a:rPr>
              <a:t>I used </a:t>
            </a:r>
            <a:r>
              <a:rPr lang="en-GB" sz="2000" b="1">
                <a:latin typeface="Arial Nova"/>
                <a:ea typeface="Segoe UI" panose="020B0502040204020203"/>
                <a:cs typeface="Segoe UI" panose="020B0502040204020203"/>
              </a:rPr>
              <a:t>Concourse </a:t>
            </a:r>
            <a:r>
              <a:rPr lang="en-GB" sz="2000">
                <a:latin typeface="Arial Nova"/>
                <a:ea typeface="Segoe UI" panose="020B0502040204020203"/>
                <a:cs typeface="Segoe UI" panose="020B0502040204020203"/>
              </a:rPr>
              <a:t>and </a:t>
            </a:r>
            <a:r>
              <a:rPr lang="en-GB" sz="2000" b="1">
                <a:latin typeface="Arial Nova"/>
                <a:ea typeface="Segoe UI" panose="020B0502040204020203"/>
                <a:cs typeface="Segoe UI" panose="020B0502040204020203"/>
              </a:rPr>
              <a:t>Docker </a:t>
            </a:r>
            <a:r>
              <a:rPr lang="en-GB" sz="2000">
                <a:latin typeface="Arial Nova"/>
                <a:ea typeface="Segoe UI" panose="020B0502040204020203"/>
                <a:cs typeface="Segoe UI" panose="020B0502040204020203"/>
              </a:rPr>
              <a:t>to test Terraform builds. I deployed and edited the AWS resources, jobs, and job dependencies for triggering. Concourse checks each job with the 'get' command. If jobs fail, the build stops. Both Docker and Concourse log passed/failed tasks. Docker was used to set up a localhost of the survey website, so I could run GUI-based test cases.</a:t>
            </a:r>
            <a:endParaRPr lang="en-GB"/>
          </a:p>
        </p:txBody>
      </p:sp>
      <p:sp>
        <p:nvSpPr>
          <p:cNvPr id="67" name="TextBox 66"/>
          <p:cNvSpPr txBox="1"/>
          <p:nvPr/>
        </p:nvSpPr>
        <p:spPr>
          <a:xfrm>
            <a:off x="12687300" y="14225905"/>
            <a:ext cx="7781925" cy="19380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000" dirty="0">
                <a:latin typeface="Arial Nova"/>
                <a:ea typeface="Segoe UI" panose="020B0502040204020203"/>
                <a:cs typeface="Segoe UI" panose="020B0502040204020203"/>
              </a:rPr>
              <a:t>I used </a:t>
            </a:r>
            <a:r>
              <a:rPr lang="en-GB" sz="2000" b="1" dirty="0" err="1">
                <a:latin typeface="Arial Nova"/>
                <a:ea typeface="Segoe UI" panose="020B0502040204020203"/>
                <a:cs typeface="Segoe UI" panose="020B0502040204020203"/>
              </a:rPr>
              <a:t>Pytest</a:t>
            </a:r>
            <a:r>
              <a:rPr lang="en-GB" sz="2000" b="1" dirty="0">
                <a:latin typeface="Arial Nova"/>
                <a:ea typeface="Segoe UI" panose="020B0502040204020203"/>
                <a:cs typeface="Segoe UI" panose="020B0502040204020203"/>
              </a:rPr>
              <a:t>, </a:t>
            </a:r>
            <a:r>
              <a:rPr lang="en-GB" sz="2000" dirty="0">
                <a:latin typeface="Arial Nova"/>
                <a:ea typeface="Segoe UI" panose="020B0502040204020203"/>
                <a:cs typeface="Segoe UI" panose="020B0502040204020203"/>
              </a:rPr>
              <a:t>a testing framework that checks that all Python variables are valid. Using certain arguments allowed me to refine how </a:t>
            </a:r>
            <a:r>
              <a:rPr lang="en-GB" sz="2000" dirty="0" err="1">
                <a:latin typeface="Arial Nova"/>
                <a:ea typeface="Segoe UI" panose="020B0502040204020203"/>
                <a:cs typeface="Segoe UI" panose="020B0502040204020203"/>
              </a:rPr>
              <a:t>Pytest</a:t>
            </a:r>
            <a:r>
              <a:rPr lang="en-GB" sz="2000" dirty="0">
                <a:latin typeface="Arial Nova"/>
                <a:ea typeface="Segoe UI" panose="020B0502040204020203"/>
                <a:cs typeface="Segoe UI" panose="020B0502040204020203"/>
              </a:rPr>
              <a:t> tests Python code. When a test fails, </a:t>
            </a:r>
            <a:r>
              <a:rPr lang="en-GB" sz="2000" dirty="0" err="1">
                <a:latin typeface="Arial Nova"/>
                <a:ea typeface="Segoe UI" panose="020B0502040204020203"/>
                <a:cs typeface="Segoe UI" panose="020B0502040204020203"/>
              </a:rPr>
              <a:t>Pytest</a:t>
            </a:r>
            <a:r>
              <a:rPr lang="en-GB" sz="2000" dirty="0">
                <a:latin typeface="Arial Nova"/>
                <a:ea typeface="Segoe UI" panose="020B0502040204020203"/>
                <a:cs typeface="Segoe UI" panose="020B0502040204020203"/>
              </a:rPr>
              <a:t> tells me what was wrong, allowing me to correct errors efficiently. </a:t>
            </a:r>
            <a:br>
              <a:rPr lang="en-GB" sz="2000" dirty="0">
                <a:latin typeface="Arial Nova"/>
                <a:ea typeface="Segoe UI" panose="020B0502040204020203"/>
                <a:cs typeface="Segoe UI" panose="020B0502040204020203"/>
              </a:rPr>
            </a:br>
            <a:r>
              <a:rPr lang="en-GB" sz="2000" dirty="0">
                <a:latin typeface="Arial Nova"/>
                <a:ea typeface="Segoe UI" panose="020B0502040204020203"/>
                <a:cs typeface="Segoe UI" panose="020B0502040204020203"/>
              </a:rPr>
              <a:t>I also used </a:t>
            </a:r>
            <a:r>
              <a:rPr lang="en-GB" sz="2000" b="1" dirty="0">
                <a:latin typeface="Arial Nova"/>
                <a:ea typeface="Segoe UI" panose="020B0502040204020203"/>
                <a:cs typeface="Segoe UI" panose="020B0502040204020203"/>
              </a:rPr>
              <a:t>PDB</a:t>
            </a:r>
            <a:r>
              <a:rPr lang="en-GB" sz="2000" dirty="0">
                <a:latin typeface="Arial Nova"/>
                <a:ea typeface="Segoe UI" panose="020B0502040204020203"/>
                <a:cs typeface="Segoe UI" panose="020B0502040204020203"/>
              </a:rPr>
              <a:t>, a similar tool that enables testing on localhost webpages.</a:t>
            </a:r>
            <a:endParaRPr lang="en-GB" dirty="0"/>
          </a:p>
        </p:txBody>
      </p:sp>
      <p:sp>
        <p:nvSpPr>
          <p:cNvPr id="54" name="TextBox 13"/>
          <p:cNvSpPr txBox="1"/>
          <p:nvPr/>
        </p:nvSpPr>
        <p:spPr>
          <a:xfrm>
            <a:off x="11758228" y="17519562"/>
            <a:ext cx="8958574" cy="55308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3000" u="sng">
                <a:latin typeface="Arial Nova"/>
                <a:cs typeface="Calibri" panose="020F0502020204030204"/>
              </a:rPr>
              <a:t>BEFORE YOUR PLACEMENT </a:t>
            </a:r>
            <a:endParaRPr lang="en-GB" sz="3000">
              <a:cs typeface="Calibri" panose="020F0502020204030204"/>
            </a:endParaRPr>
          </a:p>
        </p:txBody>
      </p:sp>
      <p:sp>
        <p:nvSpPr>
          <p:cNvPr id="56" name="TextBox 13"/>
          <p:cNvSpPr txBox="1"/>
          <p:nvPr/>
        </p:nvSpPr>
        <p:spPr>
          <a:xfrm>
            <a:off x="11548043" y="22600832"/>
            <a:ext cx="8958574" cy="55308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3000" u="sng">
                <a:latin typeface="Arial Nova"/>
                <a:cs typeface="Calibri" panose="020F0502020204030204"/>
              </a:rPr>
              <a:t>ON YOUR PLACEMENT </a:t>
            </a:r>
            <a:endParaRPr lang="en-GB" sz="3000">
              <a:cs typeface="Calibri" panose="020F0502020204030204"/>
            </a:endParaRPr>
          </a:p>
        </p:txBody>
      </p:sp>
      <p:pic>
        <p:nvPicPr>
          <p:cNvPr id="66" name="Picture 65" descr="HTML_logo"/>
          <p:cNvPicPr>
            <a:picLocks noChangeAspect="1"/>
          </p:cNvPicPr>
          <p:nvPr/>
        </p:nvPicPr>
        <p:blipFill>
          <a:blip r:embed="rId13"/>
          <a:stretch>
            <a:fillRect/>
          </a:stretch>
        </p:blipFill>
        <p:spPr>
          <a:xfrm>
            <a:off x="12943840" y="5920740"/>
            <a:ext cx="666115" cy="735965"/>
          </a:xfrm>
          <a:prstGeom prst="rect">
            <a:avLst/>
          </a:prstGeom>
        </p:spPr>
      </p:pic>
      <p:sp>
        <p:nvSpPr>
          <p:cNvPr id="70" name="Rectangle: Rounded Corners 18"/>
          <p:cNvSpPr/>
          <p:nvPr/>
        </p:nvSpPr>
        <p:spPr>
          <a:xfrm>
            <a:off x="10894695" y="21305520"/>
            <a:ext cx="10387956" cy="1371600"/>
          </a:xfrm>
          <a:prstGeom prst="roundRect">
            <a:avLst/>
          </a:prstGeom>
          <a:solidFill>
            <a:schemeClr val="accent5">
              <a:lumMod val="20000"/>
              <a:lumOff val="8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r>
              <a:rPr lang="en-GB" sz="2200" u="sng">
                <a:solidFill>
                  <a:schemeClr val="tx1"/>
                </a:solidFill>
                <a:latin typeface="Arial Nova"/>
                <a:cs typeface="Calibri" panose="020F0502020204030204"/>
              </a:rPr>
              <a:t>BUILD UP YOUR SKILLS</a:t>
            </a:r>
          </a:p>
          <a:p>
            <a:pPr algn="ctr"/>
            <a:r>
              <a:rPr lang="en-GB" sz="2000">
                <a:solidFill>
                  <a:schemeClr val="tx1"/>
                </a:solidFill>
                <a:latin typeface="Arial Nova"/>
                <a:ea typeface="+mn-lt"/>
                <a:cs typeface="+mn-lt"/>
              </a:rPr>
              <a:t>Make sure you attend clubs, network seminars, and workshops to build up your employability skills. If you get rejected from a placement, ask for feedback. You are more likely to get accepted in the future if you apply that feedback.</a:t>
            </a: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p:txBody>
      </p:sp>
      <p:sp>
        <p:nvSpPr>
          <p:cNvPr id="73" name="Rectangle: Rounded Corners 21"/>
          <p:cNvSpPr/>
          <p:nvPr/>
        </p:nvSpPr>
        <p:spPr>
          <a:xfrm>
            <a:off x="-8932" y="3250990"/>
            <a:ext cx="10622602" cy="13097226"/>
          </a:xfrm>
          <a:prstGeom prst="roundRect">
            <a:avLst/>
          </a:prstGeom>
          <a:blipFill rotWithShape="1">
            <a:blip r:embed="rId14">
              <a:alphaModFix amt="34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sz="2000">
              <a:solidFill>
                <a:schemeClr val="tx1"/>
              </a:solidFill>
              <a:latin typeface="Arial Nova"/>
              <a:ea typeface="+mn-lt"/>
              <a:cs typeface="+mn-lt"/>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p:txBody>
      </p:sp>
      <p:sp>
        <p:nvSpPr>
          <p:cNvPr id="84" name="Rectangle: Rounded Corners 17"/>
          <p:cNvSpPr/>
          <p:nvPr/>
        </p:nvSpPr>
        <p:spPr>
          <a:xfrm>
            <a:off x="315595" y="6721475"/>
            <a:ext cx="9944735" cy="7301230"/>
          </a:xfrm>
          <a:prstGeom prst="roundRect">
            <a:avLst/>
          </a:prstGeom>
          <a:no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a:solidFill>
                <a:srgbClr val="FFFFFF"/>
              </a:solidFill>
              <a:cs typeface="Calibri" panose="020F0502020204030204"/>
            </a:endParaRPr>
          </a:p>
        </p:txBody>
      </p:sp>
      <p:sp>
        <p:nvSpPr>
          <p:cNvPr id="80" name="Rectangle: Rounded Corners 45"/>
          <p:cNvSpPr/>
          <p:nvPr/>
        </p:nvSpPr>
        <p:spPr>
          <a:xfrm>
            <a:off x="340360" y="3741420"/>
            <a:ext cx="9944735" cy="2377440"/>
          </a:xfrm>
          <a:prstGeom prst="roundRect">
            <a:avLst/>
          </a:prstGeom>
          <a:solidFill>
            <a:schemeClr val="accent4">
              <a:lumMod val="60000"/>
              <a:lumOff val="4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lgn="ctr"/>
            <a:endParaRPr lang="en-GB">
              <a:solidFill>
                <a:schemeClr val="tx1"/>
              </a:solidFill>
            </a:endParaRPr>
          </a:p>
        </p:txBody>
      </p:sp>
      <p:sp>
        <p:nvSpPr>
          <p:cNvPr id="71" name="Rectangle: Rounded Corners 18"/>
          <p:cNvSpPr/>
          <p:nvPr/>
        </p:nvSpPr>
        <p:spPr>
          <a:xfrm>
            <a:off x="10897235" y="19512915"/>
            <a:ext cx="10379057" cy="1716405"/>
          </a:xfrm>
          <a:prstGeom prst="roundRect">
            <a:avLst/>
          </a:prstGeom>
          <a:solidFill>
            <a:schemeClr val="accent6">
              <a:lumMod val="20000"/>
              <a:lumOff val="8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r>
              <a:rPr lang="en-GB" sz="2200" u="sng">
                <a:solidFill>
                  <a:schemeClr val="tx1"/>
                </a:solidFill>
                <a:latin typeface="Arial Nova"/>
                <a:cs typeface="Calibri" panose="020F0502020204030204"/>
              </a:rPr>
              <a:t>MOCK INTERVIEWS</a:t>
            </a:r>
          </a:p>
          <a:p>
            <a:pPr algn="ctr"/>
            <a:r>
              <a:rPr lang="en-GB" sz="2000">
                <a:solidFill>
                  <a:schemeClr val="tx1"/>
                </a:solidFill>
                <a:latin typeface="Arial Nova"/>
                <a:cs typeface="Calibri" panose="020F0502020204030204"/>
              </a:rPr>
              <a:t>The more interviews you do, the more confident you will be answering questions. Train on simple computing questions like ‘what are decorators in Python?’</a:t>
            </a:r>
          </a:p>
          <a:p>
            <a:pPr algn="ctr"/>
            <a:r>
              <a:rPr lang="en-GB" sz="2000">
                <a:solidFill>
                  <a:schemeClr val="tx1"/>
                </a:solidFill>
                <a:latin typeface="Arial Nova"/>
                <a:cs typeface="Calibri" panose="020F0502020204030204"/>
              </a:rPr>
              <a:t>When asked about the time you used a skill, use STAR. Stick to one or two detailed examples; employers love details. </a:t>
            </a:r>
            <a:r>
              <a:rPr lang="en-GB" sz="2000" b="1">
                <a:solidFill>
                  <a:schemeClr val="tx1"/>
                </a:solidFill>
                <a:latin typeface="Arial Nova"/>
                <a:cs typeface="Calibri" panose="020F0502020204030204"/>
              </a:rPr>
              <a:t>Show yourself off!</a:t>
            </a:r>
            <a:endParaRPr lang="en-GB" sz="200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p:txBody>
      </p:sp>
      <p:pic>
        <p:nvPicPr>
          <p:cNvPr id="41" name="Picture 50" descr="Graphical user interface, application, website&#10;&#10;Description automatically generated"/>
          <p:cNvPicPr>
            <a:picLocks noChangeAspect="1"/>
          </p:cNvPicPr>
          <p:nvPr/>
        </p:nvPicPr>
        <p:blipFill>
          <a:blip r:embed="rId15"/>
          <a:srcRect t="18068"/>
          <a:stretch>
            <a:fillRect/>
          </a:stretch>
        </p:blipFill>
        <p:spPr>
          <a:xfrm>
            <a:off x="3282950" y="14063980"/>
            <a:ext cx="4095750" cy="2368550"/>
          </a:xfrm>
          <a:prstGeom prst="rect">
            <a:avLst/>
          </a:prstGeom>
        </p:spPr>
      </p:pic>
      <p:sp>
        <p:nvSpPr>
          <p:cNvPr id="76" name="Text Box 75"/>
          <p:cNvSpPr txBox="1"/>
          <p:nvPr/>
        </p:nvSpPr>
        <p:spPr>
          <a:xfrm>
            <a:off x="11167110" y="27780615"/>
            <a:ext cx="8499475" cy="2553335"/>
          </a:xfrm>
          <a:prstGeom prst="rect">
            <a:avLst/>
          </a:prstGeom>
          <a:noFill/>
        </p:spPr>
        <p:txBody>
          <a:bodyPr wrap="square" lIns="91440" tIns="45720" rIns="91440" bIns="45720" rtlCol="0" anchor="t">
            <a:spAutoFit/>
          </a:bodyPr>
          <a:lstStyle/>
          <a:p>
            <a:pPr algn="ctr"/>
            <a:r>
              <a:rPr lang="en-GB" sz="2000" dirty="0">
                <a:latin typeface="Arial Nova"/>
                <a:sym typeface="+mn-ea"/>
              </a:rPr>
              <a:t>Create a diary of all assignments, the timeline, and how well you done them, and what would you do next time if you do similar assignments.</a:t>
            </a:r>
            <a:endParaRPr lang="en-US" sz="2000" dirty="0">
              <a:solidFill>
                <a:schemeClr val="tx1"/>
              </a:solidFill>
              <a:ea typeface="Calibri" panose="020F0502020204030204"/>
              <a:cs typeface="Calibri" panose="020F0502020204030204"/>
            </a:endParaRPr>
          </a:p>
          <a:p>
            <a:pPr algn="ctr"/>
            <a:r>
              <a:rPr lang="en-GB" sz="2000" dirty="0">
                <a:latin typeface="Arial Nova"/>
                <a:sym typeface="+mn-ea"/>
              </a:rPr>
              <a:t>If possible, take pictures or videos of your work and demonstrations by others. Get the manager’s consent first. Things you cannot record should be written in your notes like methods and commands.</a:t>
            </a:r>
            <a:endParaRPr lang="en-GB" sz="2000" dirty="0">
              <a:solidFill>
                <a:schemeClr val="tx1"/>
              </a:solidFill>
              <a:latin typeface="Arial Nova"/>
            </a:endParaRPr>
          </a:p>
          <a:p>
            <a:pPr algn="ctr"/>
            <a:r>
              <a:rPr lang="en-GB" sz="2000" dirty="0">
                <a:latin typeface="Arial Nova"/>
                <a:sym typeface="+mn-ea"/>
              </a:rPr>
              <a:t>A diary will help you recall everything for your reflective report and on your poster/video next year.</a:t>
            </a:r>
            <a:endParaRPr lang="en-GB" sz="2000" dirty="0">
              <a:solidFill>
                <a:schemeClr val="tx1"/>
              </a:solidFill>
              <a:latin typeface="Arial Nova"/>
            </a:endParaRPr>
          </a:p>
          <a:p>
            <a:endParaRPr lang="en-GB" altLang="en-US" sz="2000">
              <a:solidFill>
                <a:schemeClr val="tx1"/>
              </a:solidFill>
              <a:latin typeface="Arial Nova"/>
            </a:endParaRPr>
          </a:p>
        </p:txBody>
      </p:sp>
      <p:pic>
        <p:nvPicPr>
          <p:cNvPr id="78" name="Picture 77"/>
          <p:cNvPicPr>
            <a:picLocks noChangeAspect="1"/>
          </p:cNvPicPr>
          <p:nvPr/>
        </p:nvPicPr>
        <p:blipFill>
          <a:blip r:embed="rId16"/>
          <a:stretch>
            <a:fillRect/>
          </a:stretch>
        </p:blipFill>
        <p:spPr>
          <a:xfrm>
            <a:off x="13739495" y="6041390"/>
            <a:ext cx="546735" cy="546735"/>
          </a:xfrm>
          <a:prstGeom prst="rect">
            <a:avLst/>
          </a:prstGeom>
        </p:spPr>
      </p:pic>
      <p:sp>
        <p:nvSpPr>
          <p:cNvPr id="79" name="TextBox 10"/>
          <p:cNvSpPr txBox="1"/>
          <p:nvPr/>
        </p:nvSpPr>
        <p:spPr>
          <a:xfrm>
            <a:off x="867018" y="3259574"/>
            <a:ext cx="8958574" cy="55308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3000" u="sng">
                <a:latin typeface="Arial Nova"/>
                <a:cs typeface="Calibri" panose="020F0502020204030204"/>
              </a:rPr>
              <a:t>WHO ARE ONS?</a:t>
            </a:r>
            <a:endParaRPr lang="en-GB" sz="3000" u="sng">
              <a:latin typeface="Arial Nova"/>
            </a:endParaRPr>
          </a:p>
        </p:txBody>
      </p:sp>
      <p:sp>
        <p:nvSpPr>
          <p:cNvPr id="81" name="TextBox 14"/>
          <p:cNvSpPr txBox="1"/>
          <p:nvPr/>
        </p:nvSpPr>
        <p:spPr>
          <a:xfrm>
            <a:off x="367665" y="3807460"/>
            <a:ext cx="9944100" cy="224536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000" dirty="0">
                <a:latin typeface="Arial Nova"/>
                <a:cs typeface="Calibri" panose="020F0502020204030204"/>
              </a:rPr>
              <a:t>The Office for National Statistics (ONS) is a civil service government organisation that produces publicly available statistics to the United Kingdom.</a:t>
            </a:r>
          </a:p>
          <a:p>
            <a:pPr algn="ctr"/>
            <a:r>
              <a:rPr lang="en-GB" sz="2000" dirty="0">
                <a:latin typeface="Arial Nova"/>
                <a:cs typeface="Calibri" panose="020F0502020204030204"/>
              </a:rPr>
              <a:t>Their goal is ‘collecting, analysing, and disseminating statistics about the UK's economy, society, and population.’</a:t>
            </a:r>
          </a:p>
          <a:p>
            <a:pPr algn="ctr"/>
            <a:endParaRPr lang="en-GB" sz="2000" dirty="0">
              <a:latin typeface="Arial Nova"/>
              <a:cs typeface="Calibri" panose="020F0502020204030204"/>
            </a:endParaRPr>
          </a:p>
          <a:p>
            <a:pPr algn="ctr"/>
            <a:r>
              <a:rPr lang="en-GB" sz="2000" dirty="0">
                <a:latin typeface="Arial Nova"/>
                <a:cs typeface="Calibri" panose="020F0502020204030204"/>
              </a:rPr>
              <a:t>Notable statistics by ONS include the population and demographic census every 10 years and the Coronavirus infection locations of Coronavirus in the UK.</a:t>
            </a:r>
          </a:p>
        </p:txBody>
      </p:sp>
      <p:sp>
        <p:nvSpPr>
          <p:cNvPr id="82" name="TextBox 10"/>
          <p:cNvSpPr txBox="1"/>
          <p:nvPr/>
        </p:nvSpPr>
        <p:spPr>
          <a:xfrm>
            <a:off x="-34290" y="6168390"/>
            <a:ext cx="10644505" cy="55308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3000" u="sng">
                <a:latin typeface="Arial Nova"/>
                <a:cs typeface="Calibri" panose="020F0502020204030204"/>
              </a:rPr>
              <a:t>MY ROLES</a:t>
            </a:r>
            <a:endParaRPr lang="en-GB" sz="3000" u="sng">
              <a:latin typeface="Arial Nova"/>
            </a:endParaRPr>
          </a:p>
        </p:txBody>
      </p:sp>
      <p:pic>
        <p:nvPicPr>
          <p:cNvPr id="83" name="Picture 82" descr="IMG_20220920_232438"/>
          <p:cNvPicPr>
            <a:picLocks noChangeAspect="1"/>
          </p:cNvPicPr>
          <p:nvPr/>
        </p:nvPicPr>
        <p:blipFill>
          <a:blip r:embed="rId17"/>
          <a:srcRect l="3026" t="22284" r="126" b="16878"/>
          <a:stretch>
            <a:fillRect/>
          </a:stretch>
        </p:blipFill>
        <p:spPr>
          <a:xfrm>
            <a:off x="19549105" y="27799030"/>
            <a:ext cx="1424323" cy="1979930"/>
          </a:xfrm>
          <a:prstGeom prst="rect">
            <a:avLst/>
          </a:prstGeom>
        </p:spPr>
      </p:pic>
      <p:sp>
        <p:nvSpPr>
          <p:cNvPr id="85" name="TextBox 14"/>
          <p:cNvSpPr txBox="1"/>
          <p:nvPr/>
        </p:nvSpPr>
        <p:spPr>
          <a:xfrm>
            <a:off x="864870" y="6786245"/>
            <a:ext cx="8960485" cy="7477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GB" sz="2000" dirty="0">
                <a:latin typeface="Arial Nova"/>
                <a:cs typeface="Calibri" panose="020F0502020204030204"/>
                <a:sym typeface="+mn-ea"/>
              </a:rPr>
              <a:t>I was assigned to SPP (Statistical Production Platform) Results team who develops websites for filling in surveys, and algorithms for storing user-inputted responses and deployed the final survey product to the survey maker of ONS. My team collected information from other SPP teams, such as HTML files, Terraform resources, and AWS credentials.</a:t>
            </a:r>
            <a:endParaRPr lang="en-GB" sz="2000" dirty="0">
              <a:solidFill>
                <a:schemeClr val="tx1"/>
              </a:solidFill>
              <a:latin typeface="Arial Nova"/>
              <a:cs typeface="Calibri" panose="020F0502020204030204"/>
            </a:endParaRPr>
          </a:p>
          <a:p>
            <a:pPr algn="ctr"/>
            <a:endParaRPr lang="en-GB" sz="2000">
              <a:solidFill>
                <a:schemeClr val="tx1"/>
              </a:solidFill>
              <a:latin typeface="Arial Nova"/>
              <a:cs typeface="Calibri" panose="020F0502020204030204"/>
            </a:endParaRPr>
          </a:p>
          <a:p>
            <a:pPr algn="ctr"/>
            <a:r>
              <a:rPr lang="en-GB" sz="2000" dirty="0">
                <a:latin typeface="Arial Nova"/>
                <a:cs typeface="Calibri" panose="020F0502020204030204"/>
                <a:sym typeface="+mn-ea"/>
              </a:rPr>
              <a:t>Every day, I joined their daily meetings, where we discussed with a Jira board what each teammate was planning to develop each day. Every two days, we discussed the progress of an assignment on a ticket, which showed the status of a ticket, and dependencies on other tickets.</a:t>
            </a:r>
            <a:endParaRPr lang="en-GB" sz="2000" dirty="0">
              <a:solidFill>
                <a:schemeClr val="tx1"/>
              </a:solidFill>
              <a:latin typeface="Arial Nova"/>
              <a:cs typeface="Calibri" panose="020F0502020204030204"/>
            </a:endParaRPr>
          </a:p>
          <a:p>
            <a:pPr algn="ctr"/>
            <a:endParaRPr lang="en-GB" sz="2000">
              <a:solidFill>
                <a:schemeClr val="tx1"/>
              </a:solidFill>
            </a:endParaRPr>
          </a:p>
          <a:p>
            <a:pPr algn="ctr"/>
            <a:r>
              <a:rPr lang="en-GB" sz="2000" dirty="0">
                <a:latin typeface="Arial Nova"/>
                <a:cs typeface="Calibri" panose="020F0502020204030204"/>
                <a:sym typeface="+mn-ea"/>
              </a:rPr>
              <a:t>I paired with teammates on their assignments, shadowing them to teach me how software engineers work, such as HTML JavaScript. I recorded the methods used by my teammates and studied them afterwards. As a student with autism, I found it difficult to concentrate for a long or understand things immediately.</a:t>
            </a:r>
            <a:endParaRPr lang="en-GB" sz="2000" dirty="0">
              <a:solidFill>
                <a:schemeClr val="tx1"/>
              </a:solidFill>
              <a:latin typeface="Arial Nova"/>
              <a:cs typeface="Calibri" panose="020F0502020204030204"/>
            </a:endParaRPr>
          </a:p>
          <a:p>
            <a:pPr algn="ctr"/>
            <a:r>
              <a:rPr lang="en-GB" sz="2000" dirty="0">
                <a:latin typeface="Arial Nova"/>
                <a:cs typeface="Calibri" panose="020F0502020204030204"/>
                <a:sym typeface="+mn-ea"/>
              </a:rPr>
              <a:t>I participated in a teammate’s coding challenge every week to improve my coding skills, like condensing code within a time limit.</a:t>
            </a:r>
            <a:endParaRPr lang="en-GB" sz="2000" dirty="0">
              <a:latin typeface="Arial Nova"/>
              <a:cs typeface="Calibri" panose="020F0502020204030204"/>
            </a:endParaRPr>
          </a:p>
          <a:p>
            <a:pPr algn="ctr"/>
            <a:endParaRPr lang="en-GB" sz="2000">
              <a:solidFill>
                <a:schemeClr val="tx1"/>
              </a:solidFill>
              <a:latin typeface="Arial Nova"/>
              <a:cs typeface="Calibri" panose="020F0502020204030204"/>
            </a:endParaRPr>
          </a:p>
          <a:p>
            <a:pPr algn="ctr"/>
            <a:r>
              <a:rPr lang="en-GB" sz="2000" dirty="0">
                <a:latin typeface="Arial Nova"/>
                <a:cs typeface="Calibri" panose="020F0502020204030204"/>
                <a:sym typeface="+mn-ea"/>
              </a:rPr>
              <a:t>In May, I was put on probation to improve my Professional IT and Employability Skills. I was given 1-to-1 IPS (International Passenger Survey) assignments, to improve a travel traffic survey application. </a:t>
            </a:r>
            <a:endParaRPr lang="en-GB" sz="2000" dirty="0">
              <a:latin typeface="Arial Nova"/>
              <a:cs typeface="Calibri" panose="020F0502020204030204"/>
            </a:endParaRPr>
          </a:p>
          <a:p>
            <a:pPr algn="ctr"/>
            <a:r>
              <a:rPr lang="en-GB" sz="2000" dirty="0">
                <a:latin typeface="Arial Nova"/>
                <a:cs typeface="Calibri" panose="020F0502020204030204"/>
                <a:sym typeface="+mn-ea"/>
              </a:rPr>
              <a:t>This was done with lots of 1-to-1 help.</a:t>
            </a:r>
            <a:endParaRPr lang="en-GB" sz="2000" dirty="0">
              <a:solidFill>
                <a:schemeClr val="tx1"/>
              </a:solidFill>
              <a:latin typeface="Arial Nova"/>
              <a:cs typeface="Calibri" panose="020F0502020204030204"/>
            </a:endParaRPr>
          </a:p>
          <a:p>
            <a:pPr algn="ctr"/>
            <a:endParaRPr lang="en-GB" sz="2000" dirty="0">
              <a:latin typeface="Arial Nova"/>
              <a:cs typeface="Calibri" panose="020F0502020204030204"/>
            </a:endParaRPr>
          </a:p>
        </p:txBody>
      </p:sp>
      <p:sp>
        <p:nvSpPr>
          <p:cNvPr id="86" name="Text Box 85"/>
          <p:cNvSpPr txBox="1"/>
          <p:nvPr/>
        </p:nvSpPr>
        <p:spPr>
          <a:xfrm>
            <a:off x="4281170" y="16033750"/>
            <a:ext cx="3097530" cy="398780"/>
          </a:xfrm>
          <a:prstGeom prst="rect">
            <a:avLst/>
          </a:prstGeom>
          <a:noFill/>
        </p:spPr>
        <p:txBody>
          <a:bodyPr wrap="square" rtlCol="0">
            <a:spAutoFit/>
          </a:bodyPr>
          <a:lstStyle/>
          <a:p>
            <a:r>
              <a:rPr lang="en-GB" altLang="en-US" sz="2000">
                <a:latin typeface="Arial" panose="020B0604020202020204" pitchFamily="34" charset="0"/>
                <a:cs typeface="Arial" panose="020B0604020202020204" pitchFamily="34" charset="0"/>
              </a:rPr>
              <a:t>EXAMPLE JIRA BOARD</a:t>
            </a: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8277</Words>
  <Application>Microsoft Office PowerPoint</Application>
  <PresentationFormat>Custom</PresentationFormat>
  <Paragraphs>153</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Joe</cp:lastModifiedBy>
  <cp:revision>165</cp:revision>
  <dcterms:created xsi:type="dcterms:W3CDTF">2022-08-24T18:18:00Z</dcterms:created>
  <dcterms:modified xsi:type="dcterms:W3CDTF">2022-09-21T00:50:44Z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EEFB5C7D957D492B853C16D59B83096A</vt:lpwstr>
  </property>
  <property fmtid="{D5CDD505-2E9C-101B-9397-08002B2CF9AE}" pid="3" name="KSOProductBuildVer">
    <vt:lpwstr>1033-11.2.0.11210</vt:lpwstr>
  </property>
</Properties>
</file>

<file path=docProps/thumbnail.jpeg>
</file>